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9144000"/>
  <p:notesSz cx="6858000" cy="9144000"/>
  <p:embeddedFontLst>
    <p:embeddedFont>
      <p:font typeface="Montserrat"/>
      <p:regular r:id="rId57"/>
      <p:bold r:id="rId58"/>
      <p:italic r:id="rId59"/>
      <p:boldItalic r:id="rId60"/>
    </p:embeddedFont>
    <p:embeddedFont>
      <p:font typeface="Roboto Condensed"/>
      <p:regular r:id="rId61"/>
      <p:bold r:id="rId62"/>
      <p:italic r:id="rId63"/>
      <p:boldItalic r:id="rId64"/>
    </p:embeddedFont>
    <p:embeddedFont>
      <p:font typeface="Nuni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bold.fntdata"/><Relationship Id="rId61" Type="http://schemas.openxmlformats.org/officeDocument/2006/relationships/font" Target="fonts/RobotoCondensed-regular.fntdata"/><Relationship Id="rId20" Type="http://schemas.openxmlformats.org/officeDocument/2006/relationships/slide" Target="slides/slide15.xml"/><Relationship Id="rId64" Type="http://schemas.openxmlformats.org/officeDocument/2006/relationships/font" Target="fonts/RobotoCondensed-boldItalic.fntdata"/><Relationship Id="rId63" Type="http://schemas.openxmlformats.org/officeDocument/2006/relationships/font" Target="fonts/RobotoCondensed-italic.fntdata"/><Relationship Id="rId22" Type="http://schemas.openxmlformats.org/officeDocument/2006/relationships/slide" Target="slides/slide17.xml"/><Relationship Id="rId66" Type="http://schemas.openxmlformats.org/officeDocument/2006/relationships/font" Target="fonts/NunitoSans-bold.fntdata"/><Relationship Id="rId21" Type="http://schemas.openxmlformats.org/officeDocument/2006/relationships/slide" Target="slides/slide16.xml"/><Relationship Id="rId65" Type="http://schemas.openxmlformats.org/officeDocument/2006/relationships/font" Target="fonts/NunitoSans-regular.fntdata"/><Relationship Id="rId24" Type="http://schemas.openxmlformats.org/officeDocument/2006/relationships/slide" Target="slides/slide19.xml"/><Relationship Id="rId68" Type="http://schemas.openxmlformats.org/officeDocument/2006/relationships/font" Target="fonts/NunitoSans-boldItalic.fntdata"/><Relationship Id="rId23" Type="http://schemas.openxmlformats.org/officeDocument/2006/relationships/slide" Target="slides/slide18.xml"/><Relationship Id="rId67" Type="http://schemas.openxmlformats.org/officeDocument/2006/relationships/font" Target="fonts/NunitoSans-italic.fntdata"/><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way's_law"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SotNC-0XUMDxN-DRNgrIp_Kky7inMLqICzYsS6qudw/edit" TargetMode="External"/><Relationship Id="rId3" Type="http://schemas.openxmlformats.org/officeDocument/2006/relationships/hyperlink" Target="https://drive.google.com/file/d/0B5ZJY-Ns1gvkY3NIMEpiUE9fVjF0R01fczhJZE5uaHZ4WHhz/vie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7uh6doiFSXXcIzDy3OQ1qtxjQVmy3SmTwa2jUDHZ_Bs/ed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**Ballerina slides redone for WSO2.**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Consider finding a </a:t>
            </a:r>
            <a:r>
              <a:rPr lang="en-US" u="sng">
                <a:solidFill>
                  <a:srgbClr val="1155CC"/>
                </a:solidFill>
                <a:hlinkClick r:id="rId2">
                  <a:extLst>
                    <a:ext uri="{A12FA001-AC4F-418D-AE19-62706E023703}">
                      <ahyp:hlinkClr val="tx"/>
                    </a:ext>
                  </a:extLst>
                </a:hlinkClick>
              </a:rPr>
              <a:t>way to incorporate Conway’s law</a:t>
            </a:r>
            <a:r>
              <a:rPr lang="en-US">
                <a:solidFill>
                  <a:schemeClr val="dk1"/>
                </a:solidFill>
              </a:rPr>
              <a:t> .. or perhaps use that when I introduce the waterfall concepts around the CoE below.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200"/>
              <a:buFont typeface="Montserrat"/>
              <a:buNone/>
            </a:pPr>
            <a:r>
              <a:rPr lang="en-US" u="sng">
                <a:solidFill>
                  <a:schemeClr val="hlink"/>
                </a:solidFill>
                <a:hlinkClick r:id="rId2"/>
              </a:rPr>
              <a:t>https://docs.google.com/document/d/16SotNC-0XUMDxN-DRNgrIp_Kky7inMLqICzYsS6qudw/edit#</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rPr lang="en-US"/>
              <a:t>Need to draw diagram based on </a:t>
            </a:r>
            <a:r>
              <a:rPr lang="en-US" u="sng">
                <a:solidFill>
                  <a:schemeClr val="hlink"/>
                </a:solidFill>
                <a:hlinkClick r:id="rId3"/>
              </a:rPr>
              <a:t>https://drive.google.com/file/d/0B5ZJY-Ns1gvkY3NIMEpiUE9fVjF0R01fczhJZE5uaHZ4WHhz/view</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
        <p:nvSpPr>
          <p:cNvPr id="542" name="Google Shape;54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400"/>
              <a:buFont typeface="Arial"/>
              <a:buNone/>
            </a:pPr>
            <a:r>
              <a:rPr lang="en-US"/>
              <a:t>TfL</a:t>
            </a:r>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Montserrat"/>
              <a:buNone/>
            </a:pPr>
            <a:r>
              <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Reference </a:t>
            </a:r>
            <a:r>
              <a:rPr lang="en-US" sz="1000" u="sng">
                <a:solidFill>
                  <a:schemeClr val="hlink"/>
                </a:solidFill>
                <a:latin typeface="Trebuchet MS"/>
                <a:ea typeface="Trebuchet MS"/>
                <a:cs typeface="Trebuchet MS"/>
                <a:sym typeface="Trebuchet MS"/>
                <a:hlinkClick r:id="rId2"/>
              </a:rPr>
              <a:t>https://docs.google.com/document/d/17uh6doiFSXXcIzDy3OQ1qtxjQVmy3SmTwa2jUDHZ_Bs/edit#</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100"/>
              <a:buFont typeface="Arial"/>
              <a:buNone/>
            </a:pPr>
            <a:r>
              <a:t/>
            </a: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Integration, Billing and Monetization, Governance</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Targets to cater for 13,000 Boeing airplanes in Service at 900 airlines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A solution that can scale for 90 million transactions per month (as an end state)</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PaaS solution to integrate airlines and OEM data</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Reusable app services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Open architecture and modular design</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Management, Statistics and Monetization, Openstack</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40,000 transactions per second</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99.999% service availability</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autoscalling based on Stratos2 implemented on top of Openstack</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Tenant based access control for enterprises.</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Unified enterprise onboarding</a:t>
            </a:r>
            <a:endParaRPr/>
          </a:p>
          <a:p>
            <a:pPr indent="0" lvl="0" marL="0" rtl="0" algn="l">
              <a:spcBef>
                <a:spcPts val="0"/>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		Licensing integration, statistics and monertization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 name="Google Shape;12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7" name="Google Shape;67;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2"/>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lvl1pPr indent="-431800" lvl="0" marL="457200" algn="l">
              <a:spcBef>
                <a:spcPts val="640"/>
              </a:spcBef>
              <a:spcAft>
                <a:spcPts val="0"/>
              </a:spcAft>
              <a:buClr>
                <a:schemeClr val="dk1"/>
              </a:buClr>
              <a:buSzPts val="3200"/>
              <a:buChar char="•"/>
              <a:defRPr/>
            </a:lvl1pPr>
            <a:lvl2pPr indent="-406400" lvl="1" marL="914400" algn="l">
              <a:spcBef>
                <a:spcPts val="560"/>
              </a:spcBef>
              <a:spcAft>
                <a:spcPts val="0"/>
              </a:spcAft>
              <a:buClr>
                <a:schemeClr val="dk1"/>
              </a:buClr>
              <a:buSzPts val="2800"/>
              <a:buChar char="–"/>
              <a:defRPr/>
            </a:lvl2pPr>
            <a:lvl3pPr indent="-381000" lvl="2" marL="1371600" algn="l">
              <a:spcBef>
                <a:spcPts val="480"/>
              </a:spcBef>
              <a:spcAft>
                <a:spcPts val="0"/>
              </a:spcAft>
              <a:buClr>
                <a:schemeClr val="dk1"/>
              </a:buClr>
              <a:buSzPts val="2400"/>
              <a:buChar char="•"/>
              <a:defRPr/>
            </a:lvl3pPr>
            <a:lvl4pPr indent="-355600" lvl="3" marL="1828800" algn="l">
              <a:spcBef>
                <a:spcPts val="400"/>
              </a:spcBef>
              <a:spcAft>
                <a:spcPts val="0"/>
              </a:spcAft>
              <a:buClr>
                <a:schemeClr val="dk1"/>
              </a:buClr>
              <a:buSzPts val="2000"/>
              <a:buChar char="–"/>
              <a:defRPr/>
            </a:lvl4pPr>
            <a:lvl5pPr indent="-355600" lvl="4" marL="2286000" algn="l">
              <a:spcBef>
                <a:spcPts val="400"/>
              </a:spcBef>
              <a:spcAft>
                <a:spcPts val="0"/>
              </a:spcAft>
              <a:buClr>
                <a:schemeClr val="dk1"/>
              </a:buClr>
              <a:buSzPts val="2000"/>
              <a:buChar char="»"/>
              <a:defRPr/>
            </a:lvl5pPr>
            <a:lvl6pPr indent="-355600" lvl="5" marL="2743200" algn="l">
              <a:spcBef>
                <a:spcPts val="400"/>
              </a:spcBef>
              <a:spcAft>
                <a:spcPts val="0"/>
              </a:spcAft>
              <a:buClr>
                <a:schemeClr val="dk1"/>
              </a:buClr>
              <a:buSzPts val="2000"/>
              <a:buChar char="•"/>
              <a:defRPr/>
            </a:lvl6pPr>
            <a:lvl7pPr indent="-355600" lvl="6" marL="3200400" algn="l">
              <a:spcBef>
                <a:spcPts val="400"/>
              </a:spcBef>
              <a:spcAft>
                <a:spcPts val="0"/>
              </a:spcAft>
              <a:buClr>
                <a:schemeClr val="dk1"/>
              </a:buClr>
              <a:buSzPts val="2000"/>
              <a:buChar char="•"/>
              <a:defRPr/>
            </a:lvl7pPr>
            <a:lvl8pPr indent="-355600" lvl="7" marL="3657600" algn="l">
              <a:spcBef>
                <a:spcPts val="400"/>
              </a:spcBef>
              <a:spcAft>
                <a:spcPts val="0"/>
              </a:spcAft>
              <a:buClr>
                <a:schemeClr val="dk1"/>
              </a:buClr>
              <a:buSzPts val="2000"/>
              <a:buChar char="•"/>
              <a:defRPr/>
            </a:lvl8pPr>
            <a:lvl9pPr indent="-355600" lvl="8" marL="4114800" algn="l">
              <a:spcBef>
                <a:spcPts val="400"/>
              </a:spcBef>
              <a:spcAft>
                <a:spcPts val="0"/>
              </a:spcAft>
              <a:buClr>
                <a:schemeClr val="dk1"/>
              </a:buClr>
              <a:buSzPts val="20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8" name="Google Shape;38;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 name="Google Shape;53;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4" name="Google Shape;54;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0" name="Google Shape;60;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1" name="Google Shape;61;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hyperlink" Target="https://www.slideshare.net/RuslanMeshenbe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46.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hyperlink" Target="https://github.com/wso2/reference-architecture/blob/master/reference-architecture-cell-based.m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slideshare.net/adrianco/global-netflix-platfor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38.png"/><Relationship Id="rId7" Type="http://schemas.openxmlformats.org/officeDocument/2006/relationships/image" Target="../media/image30.png"/><Relationship Id="rId8"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twitter.github.io/finag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monkey.org/~marius/talks/twittersystems/%234" TargetMode="Externa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Motivation</a:t>
            </a:r>
            <a:endParaRPr/>
          </a:p>
        </p:txBody>
      </p:sp>
      <p:sp>
        <p:nvSpPr>
          <p:cNvPr id="88" name="Google Shape;88;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0"/>
              </a:spcBef>
              <a:spcAft>
                <a:spcPts val="0"/>
              </a:spcAft>
              <a:buClr>
                <a:srgbClr val="888888"/>
              </a:buClr>
              <a:buSzPct val="100000"/>
              <a:buNone/>
            </a:pPr>
            <a:r>
              <a:rPr lang="en-US"/>
              <a:t>Oxford University </a:t>
            </a:r>
            <a:endParaRPr/>
          </a:p>
          <a:p>
            <a:pPr indent="0" lvl="0" marL="0" rtl="0" algn="ctr">
              <a:spcBef>
                <a:spcPts val="592"/>
              </a:spcBef>
              <a:spcAft>
                <a:spcPts val="0"/>
              </a:spcAft>
              <a:buClr>
                <a:srgbClr val="888888"/>
              </a:buClr>
              <a:buSzPct val="100000"/>
              <a:buNone/>
            </a:pPr>
            <a:r>
              <a:rPr lang="en-US"/>
              <a:t>Software Engineering Programme</a:t>
            </a:r>
            <a:endParaRPr/>
          </a:p>
          <a:p>
            <a:pPr indent="0" lvl="0" marL="0" rtl="0" algn="ctr">
              <a:spcBef>
                <a:spcPts val="592"/>
              </a:spcBef>
              <a:spcAft>
                <a:spcPts val="0"/>
              </a:spcAft>
              <a:buClr>
                <a:srgbClr val="888888"/>
              </a:buClr>
              <a:buSzPct val="100000"/>
              <a:buNone/>
            </a:pPr>
            <a:r>
              <a:rPr lang="en-US"/>
              <a:t>April 2021</a:t>
            </a:r>
            <a:endParaRPr/>
          </a:p>
          <a:p>
            <a:pPr indent="0" lvl="0" marL="0" rtl="0" algn="ctr">
              <a:spcBef>
                <a:spcPts val="592"/>
              </a:spcBef>
              <a:spcAft>
                <a:spcPts val="0"/>
              </a:spcAft>
              <a:buClr>
                <a:srgbClr val="888888"/>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 to bursting point</a:t>
            </a:r>
            <a:endParaRPr/>
          </a:p>
        </p:txBody>
      </p:sp>
      <p:sp>
        <p:nvSpPr>
          <p:cNvPr id="174" name="Google Shape;174;p23"/>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5" name="Google Shape;175;p23"/>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6" name="Google Shape;176;p23"/>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7" name="Google Shape;177;p23"/>
          <p:cNvSpPr/>
          <p:nvPr/>
        </p:nvSpPr>
        <p:spPr>
          <a:xfrm>
            <a:off x="5867400" y="1905000"/>
            <a:ext cx="2819400" cy="3429000"/>
          </a:xfrm>
          <a:prstGeom prst="can">
            <a:avLst>
              <a:gd fmla="val 30405"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78" name="Google Shape;178;p23"/>
          <p:cNvPicPr preferRelativeResize="0"/>
          <p:nvPr/>
        </p:nvPicPr>
        <p:blipFill rotWithShape="1">
          <a:blip r:embed="rId3">
            <a:alphaModFix/>
          </a:blip>
          <a:srcRect b="0" l="0" r="0" t="0"/>
          <a:stretch/>
        </p:blipFill>
        <p:spPr>
          <a:xfrm>
            <a:off x="1817867" y="2514600"/>
            <a:ext cx="1143000" cy="873125"/>
          </a:xfrm>
          <a:prstGeom prst="rect">
            <a:avLst/>
          </a:prstGeom>
          <a:noFill/>
          <a:ln>
            <a:noFill/>
          </a:ln>
        </p:spPr>
      </p:pic>
      <p:pic>
        <p:nvPicPr>
          <p:cNvPr descr="BD18215_" id="179" name="Google Shape;179;p23"/>
          <p:cNvPicPr preferRelativeResize="0"/>
          <p:nvPr/>
        </p:nvPicPr>
        <p:blipFill rotWithShape="1">
          <a:blip r:embed="rId3">
            <a:alphaModFix/>
          </a:blip>
          <a:srcRect b="0" l="0" r="0" t="0"/>
          <a:stretch/>
        </p:blipFill>
        <p:spPr>
          <a:xfrm>
            <a:off x="1665467" y="2784475"/>
            <a:ext cx="1143000" cy="873125"/>
          </a:xfrm>
          <a:prstGeom prst="rect">
            <a:avLst/>
          </a:prstGeom>
          <a:noFill/>
          <a:ln>
            <a:noFill/>
          </a:ln>
        </p:spPr>
      </p:pic>
      <p:pic>
        <p:nvPicPr>
          <p:cNvPr descr="BD18215_" id="180" name="Google Shape;180;p23"/>
          <p:cNvPicPr preferRelativeResize="0"/>
          <p:nvPr/>
        </p:nvPicPr>
        <p:blipFill rotWithShape="1">
          <a:blip r:embed="rId3">
            <a:alphaModFix/>
          </a:blip>
          <a:srcRect b="0" l="0" r="0" t="0"/>
          <a:stretch/>
        </p:blipFill>
        <p:spPr>
          <a:xfrm>
            <a:off x="1513067" y="3054350"/>
            <a:ext cx="1143000" cy="873125"/>
          </a:xfrm>
          <a:prstGeom prst="rect">
            <a:avLst/>
          </a:prstGeom>
          <a:noFill/>
          <a:ln>
            <a:noFill/>
          </a:ln>
        </p:spPr>
      </p:pic>
      <p:sp>
        <p:nvSpPr>
          <p:cNvPr id="181" name="Google Shape;181;p23"/>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3"/>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83" name="Google Shape;183;p23"/>
          <p:cNvPicPr preferRelativeResize="0"/>
          <p:nvPr/>
        </p:nvPicPr>
        <p:blipFill rotWithShape="1">
          <a:blip r:embed="rId3">
            <a:alphaModFix/>
          </a:blip>
          <a:srcRect b="0" l="0" r="0" t="0"/>
          <a:stretch/>
        </p:blipFill>
        <p:spPr>
          <a:xfrm>
            <a:off x="1817867" y="2860675"/>
            <a:ext cx="1143000" cy="873125"/>
          </a:xfrm>
          <a:prstGeom prst="rect">
            <a:avLst/>
          </a:prstGeom>
          <a:noFill/>
          <a:ln>
            <a:noFill/>
          </a:ln>
        </p:spPr>
      </p:pic>
      <p:pic>
        <p:nvPicPr>
          <p:cNvPr descr="BD18215_" id="184" name="Google Shape;184;p23"/>
          <p:cNvPicPr preferRelativeResize="0"/>
          <p:nvPr/>
        </p:nvPicPr>
        <p:blipFill rotWithShape="1">
          <a:blip r:embed="rId3">
            <a:alphaModFix/>
          </a:blip>
          <a:srcRect b="0" l="0" r="0" t="0"/>
          <a:stretch/>
        </p:blipFill>
        <p:spPr>
          <a:xfrm>
            <a:off x="1665467" y="3130550"/>
            <a:ext cx="1143000" cy="873125"/>
          </a:xfrm>
          <a:prstGeom prst="rect">
            <a:avLst/>
          </a:prstGeom>
          <a:noFill/>
          <a:ln>
            <a:noFill/>
          </a:ln>
        </p:spPr>
      </p:pic>
      <p:pic>
        <p:nvPicPr>
          <p:cNvPr descr="BD18215_" id="185" name="Google Shape;185;p23"/>
          <p:cNvPicPr preferRelativeResize="0"/>
          <p:nvPr/>
        </p:nvPicPr>
        <p:blipFill rotWithShape="1">
          <a:blip r:embed="rId3">
            <a:alphaModFix/>
          </a:blip>
          <a:srcRect b="0" l="0" r="0" t="0"/>
          <a:stretch/>
        </p:blipFill>
        <p:spPr>
          <a:xfrm>
            <a:off x="1817867" y="3581400"/>
            <a:ext cx="1143000" cy="873125"/>
          </a:xfrm>
          <a:prstGeom prst="rect">
            <a:avLst/>
          </a:prstGeom>
          <a:noFill/>
          <a:ln>
            <a:noFill/>
          </a:ln>
        </p:spPr>
      </p:pic>
      <p:pic>
        <p:nvPicPr>
          <p:cNvPr descr="BD18215_" id="186" name="Google Shape;186;p23"/>
          <p:cNvPicPr preferRelativeResize="0"/>
          <p:nvPr/>
        </p:nvPicPr>
        <p:blipFill rotWithShape="1">
          <a:blip r:embed="rId3">
            <a:alphaModFix/>
          </a:blip>
          <a:srcRect b="0" l="0" r="0" t="0"/>
          <a:stretch/>
        </p:blipFill>
        <p:spPr>
          <a:xfrm>
            <a:off x="1665467" y="3851275"/>
            <a:ext cx="1143000" cy="873125"/>
          </a:xfrm>
          <a:prstGeom prst="rect">
            <a:avLst/>
          </a:prstGeom>
          <a:noFill/>
          <a:ln>
            <a:noFill/>
          </a:ln>
        </p:spPr>
      </p:pic>
      <p:pic>
        <p:nvPicPr>
          <p:cNvPr descr="BD18215_" id="187" name="Google Shape;187;p23"/>
          <p:cNvPicPr preferRelativeResize="0"/>
          <p:nvPr/>
        </p:nvPicPr>
        <p:blipFill rotWithShape="1">
          <a:blip r:embed="rId3">
            <a:alphaModFix/>
          </a:blip>
          <a:srcRect b="0" l="0" r="0" t="0"/>
          <a:stretch/>
        </p:blipFill>
        <p:spPr>
          <a:xfrm>
            <a:off x="1208267" y="2133600"/>
            <a:ext cx="1143000" cy="873125"/>
          </a:xfrm>
          <a:prstGeom prst="rect">
            <a:avLst/>
          </a:prstGeom>
          <a:noFill/>
          <a:ln>
            <a:noFill/>
          </a:ln>
        </p:spPr>
      </p:pic>
      <p:pic>
        <p:nvPicPr>
          <p:cNvPr descr="BD18215_" id="188" name="Google Shape;188;p23"/>
          <p:cNvPicPr preferRelativeResize="0"/>
          <p:nvPr/>
        </p:nvPicPr>
        <p:blipFill rotWithShape="1">
          <a:blip r:embed="rId3">
            <a:alphaModFix/>
          </a:blip>
          <a:srcRect b="0" l="0" r="0" t="0"/>
          <a:stretch/>
        </p:blipFill>
        <p:spPr>
          <a:xfrm>
            <a:off x="1055867" y="2403475"/>
            <a:ext cx="1143000" cy="873125"/>
          </a:xfrm>
          <a:prstGeom prst="rect">
            <a:avLst/>
          </a:prstGeom>
          <a:noFill/>
          <a:ln>
            <a:noFill/>
          </a:ln>
        </p:spPr>
      </p:pic>
      <p:pic>
        <p:nvPicPr>
          <p:cNvPr descr="BD18215_" id="189" name="Google Shape;189;p23"/>
          <p:cNvPicPr preferRelativeResize="0"/>
          <p:nvPr/>
        </p:nvPicPr>
        <p:blipFill rotWithShape="1">
          <a:blip r:embed="rId3">
            <a:alphaModFix/>
          </a:blip>
          <a:srcRect b="0" l="0" r="0" t="0"/>
          <a:stretch/>
        </p:blipFill>
        <p:spPr>
          <a:xfrm>
            <a:off x="1132067" y="3200400"/>
            <a:ext cx="1143000" cy="873125"/>
          </a:xfrm>
          <a:prstGeom prst="rect">
            <a:avLst/>
          </a:prstGeom>
          <a:noFill/>
          <a:ln>
            <a:noFill/>
          </a:ln>
        </p:spPr>
      </p:pic>
      <p:pic>
        <p:nvPicPr>
          <p:cNvPr descr="BD18215_" id="190" name="Google Shape;190;p23"/>
          <p:cNvPicPr preferRelativeResize="0"/>
          <p:nvPr/>
        </p:nvPicPr>
        <p:blipFill rotWithShape="1">
          <a:blip r:embed="rId3">
            <a:alphaModFix/>
          </a:blip>
          <a:srcRect b="0" l="0" r="0" t="0"/>
          <a:stretch/>
        </p:blipFill>
        <p:spPr>
          <a:xfrm>
            <a:off x="1817867" y="2168525"/>
            <a:ext cx="1143000" cy="873125"/>
          </a:xfrm>
          <a:prstGeom prst="rect">
            <a:avLst/>
          </a:prstGeom>
          <a:noFill/>
          <a:ln>
            <a:noFill/>
          </a:ln>
        </p:spPr>
      </p:pic>
      <p:pic>
        <p:nvPicPr>
          <p:cNvPr descr="BD18215_" id="191" name="Google Shape;191;p23"/>
          <p:cNvPicPr preferRelativeResize="0"/>
          <p:nvPr/>
        </p:nvPicPr>
        <p:blipFill rotWithShape="1">
          <a:blip r:embed="rId3">
            <a:alphaModFix/>
          </a:blip>
          <a:srcRect b="0" l="0" r="0" t="0"/>
          <a:stretch/>
        </p:blipFill>
        <p:spPr>
          <a:xfrm>
            <a:off x="1665467" y="2438400"/>
            <a:ext cx="1143000" cy="873125"/>
          </a:xfrm>
          <a:prstGeom prst="rect">
            <a:avLst/>
          </a:prstGeom>
          <a:noFill/>
          <a:ln>
            <a:noFill/>
          </a:ln>
        </p:spPr>
      </p:pic>
      <p:pic>
        <p:nvPicPr>
          <p:cNvPr descr="BD18215_" id="192" name="Google Shape;192;p23"/>
          <p:cNvPicPr preferRelativeResize="0"/>
          <p:nvPr/>
        </p:nvPicPr>
        <p:blipFill rotWithShape="1">
          <a:blip r:embed="rId3">
            <a:alphaModFix/>
          </a:blip>
          <a:srcRect b="0" l="0" r="0" t="0"/>
          <a:stretch/>
        </p:blipFill>
        <p:spPr>
          <a:xfrm>
            <a:off x="1513067" y="2708275"/>
            <a:ext cx="1143000" cy="873125"/>
          </a:xfrm>
          <a:prstGeom prst="rect">
            <a:avLst/>
          </a:prstGeom>
          <a:noFill/>
          <a:ln>
            <a:noFill/>
          </a:ln>
        </p:spPr>
      </p:pic>
      <p:sp>
        <p:nvSpPr>
          <p:cNvPr id="193" name="Google Shape;193;p23"/>
          <p:cNvSpPr/>
          <p:nvPr/>
        </p:nvSpPr>
        <p:spPr>
          <a:xfrm>
            <a:off x="3962400" y="2209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4" name="Google Shape;194;p23"/>
          <p:cNvSpPr/>
          <p:nvPr/>
        </p:nvSpPr>
        <p:spPr>
          <a:xfrm>
            <a:off x="3962400" y="3048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5" name="Google Shape;195;p23"/>
          <p:cNvSpPr/>
          <p:nvPr/>
        </p:nvSpPr>
        <p:spPr>
          <a:xfrm>
            <a:off x="3962400" y="3886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6" name="Google Shape;196;p23"/>
          <p:cNvSpPr/>
          <p:nvPr/>
        </p:nvSpPr>
        <p:spPr>
          <a:xfrm>
            <a:off x="4114800" y="2362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7" name="Google Shape;197;p23"/>
          <p:cNvSpPr/>
          <p:nvPr/>
        </p:nvSpPr>
        <p:spPr>
          <a:xfrm>
            <a:off x="4114800" y="3200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8" name="Google Shape;198;p23"/>
          <p:cNvSpPr/>
          <p:nvPr/>
        </p:nvSpPr>
        <p:spPr>
          <a:xfrm>
            <a:off x="4114800" y="4038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9" name="Google Shape;199;p23"/>
          <p:cNvSpPr/>
          <p:nvPr/>
        </p:nvSpPr>
        <p:spPr>
          <a:xfrm>
            <a:off x="4267200" y="2514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0" name="Google Shape;200;p23"/>
          <p:cNvSpPr/>
          <p:nvPr/>
        </p:nvSpPr>
        <p:spPr>
          <a:xfrm>
            <a:off x="4267200" y="3352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1" name="Google Shape;201;p23"/>
          <p:cNvSpPr/>
          <p:nvPr/>
        </p:nvSpPr>
        <p:spPr>
          <a:xfrm>
            <a:off x="4267200" y="4191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2" name="Google Shape;202;p23"/>
          <p:cNvSpPr/>
          <p:nvPr/>
        </p:nvSpPr>
        <p:spPr>
          <a:xfrm>
            <a:off x="4419600" y="2667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3" name="Google Shape;203;p23"/>
          <p:cNvSpPr/>
          <p:nvPr/>
        </p:nvSpPr>
        <p:spPr>
          <a:xfrm>
            <a:off x="4419600" y="3505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4" name="Google Shape;204;p23"/>
          <p:cNvSpPr/>
          <p:nvPr/>
        </p:nvSpPr>
        <p:spPr>
          <a:xfrm>
            <a:off x="4419600" y="4343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pic>
        <p:nvPicPr>
          <p:cNvPr descr="BD18215_" id="205" name="Google Shape;205;p23"/>
          <p:cNvPicPr preferRelativeResize="0"/>
          <p:nvPr/>
        </p:nvPicPr>
        <p:blipFill rotWithShape="1">
          <a:blip r:embed="rId3">
            <a:alphaModFix/>
          </a:blip>
          <a:srcRect b="0" l="0" r="0" t="0"/>
          <a:stretch/>
        </p:blipFill>
        <p:spPr>
          <a:xfrm>
            <a:off x="1665467" y="3886200"/>
            <a:ext cx="1143000" cy="873125"/>
          </a:xfrm>
          <a:prstGeom prst="rect">
            <a:avLst/>
          </a:prstGeom>
          <a:noFill/>
          <a:ln>
            <a:noFill/>
          </a:ln>
        </p:spPr>
      </p:pic>
      <p:pic>
        <p:nvPicPr>
          <p:cNvPr descr="BD18215_" id="206" name="Google Shape;206;p23"/>
          <p:cNvPicPr preferRelativeResize="0"/>
          <p:nvPr/>
        </p:nvPicPr>
        <p:blipFill rotWithShape="1">
          <a:blip r:embed="rId3">
            <a:alphaModFix/>
          </a:blip>
          <a:srcRect b="0" l="0" r="0" t="0"/>
          <a:stretch/>
        </p:blipFill>
        <p:spPr>
          <a:xfrm>
            <a:off x="1513067" y="4156075"/>
            <a:ext cx="1143000" cy="873125"/>
          </a:xfrm>
          <a:prstGeom prst="rect">
            <a:avLst/>
          </a:prstGeom>
          <a:noFill/>
          <a:ln>
            <a:noFill/>
          </a:ln>
        </p:spPr>
      </p:pic>
      <p:pic>
        <p:nvPicPr>
          <p:cNvPr descr="BD18215_" id="207" name="Google Shape;207;p23"/>
          <p:cNvPicPr preferRelativeResize="0"/>
          <p:nvPr/>
        </p:nvPicPr>
        <p:blipFill rotWithShape="1">
          <a:blip r:embed="rId3">
            <a:alphaModFix/>
          </a:blip>
          <a:srcRect b="0" l="0" r="0" t="0"/>
          <a:stretch/>
        </p:blipFill>
        <p:spPr>
          <a:xfrm>
            <a:off x="1360667" y="4425950"/>
            <a:ext cx="1143000" cy="873125"/>
          </a:xfrm>
          <a:prstGeom prst="rect">
            <a:avLst/>
          </a:prstGeom>
          <a:noFill/>
          <a:ln>
            <a:noFill/>
          </a:ln>
        </p:spPr>
      </p:pic>
      <p:pic>
        <p:nvPicPr>
          <p:cNvPr descr="BD18215_" id="208" name="Google Shape;208;p23"/>
          <p:cNvPicPr preferRelativeResize="0"/>
          <p:nvPr/>
        </p:nvPicPr>
        <p:blipFill rotWithShape="1">
          <a:blip r:embed="rId3">
            <a:alphaModFix/>
          </a:blip>
          <a:srcRect b="0" l="0" r="0" t="0"/>
          <a:stretch/>
        </p:blipFill>
        <p:spPr>
          <a:xfrm>
            <a:off x="1817867" y="3962400"/>
            <a:ext cx="1143000" cy="873125"/>
          </a:xfrm>
          <a:prstGeom prst="rect">
            <a:avLst/>
          </a:prstGeom>
          <a:noFill/>
          <a:ln>
            <a:noFill/>
          </a:ln>
        </p:spPr>
      </p:pic>
      <p:pic>
        <p:nvPicPr>
          <p:cNvPr descr="BD18215_" id="209" name="Google Shape;209;p23"/>
          <p:cNvPicPr preferRelativeResize="0"/>
          <p:nvPr/>
        </p:nvPicPr>
        <p:blipFill rotWithShape="1">
          <a:blip r:embed="rId3">
            <a:alphaModFix/>
          </a:blip>
          <a:srcRect b="0" l="0" r="0" t="0"/>
          <a:stretch/>
        </p:blipFill>
        <p:spPr>
          <a:xfrm>
            <a:off x="1665467" y="4232275"/>
            <a:ext cx="1143000" cy="873125"/>
          </a:xfrm>
          <a:prstGeom prst="rect">
            <a:avLst/>
          </a:prstGeom>
          <a:noFill/>
          <a:ln>
            <a:noFill/>
          </a:ln>
        </p:spPr>
      </p:pic>
      <p:pic>
        <p:nvPicPr>
          <p:cNvPr descr="BD18215_" id="210" name="Google Shape;210;p23"/>
          <p:cNvPicPr preferRelativeResize="0"/>
          <p:nvPr/>
        </p:nvPicPr>
        <p:blipFill rotWithShape="1">
          <a:blip r:embed="rId3">
            <a:alphaModFix/>
          </a:blip>
          <a:srcRect b="0" l="0" r="0" t="0"/>
          <a:stretch/>
        </p:blipFill>
        <p:spPr>
          <a:xfrm>
            <a:off x="1513067" y="4502150"/>
            <a:ext cx="1143000" cy="873125"/>
          </a:xfrm>
          <a:prstGeom prst="rect">
            <a:avLst/>
          </a:prstGeom>
          <a:noFill/>
          <a:ln>
            <a:noFill/>
          </a:ln>
        </p:spPr>
      </p:pic>
      <p:pic>
        <p:nvPicPr>
          <p:cNvPr descr="BD18215_" id="211" name="Google Shape;211;p23"/>
          <p:cNvPicPr preferRelativeResize="0"/>
          <p:nvPr/>
        </p:nvPicPr>
        <p:blipFill rotWithShape="1">
          <a:blip r:embed="rId3">
            <a:alphaModFix/>
          </a:blip>
          <a:srcRect b="0" l="0" r="0" t="0"/>
          <a:stretch/>
        </p:blipFill>
        <p:spPr>
          <a:xfrm>
            <a:off x="1817867" y="4683125"/>
            <a:ext cx="1143000" cy="873125"/>
          </a:xfrm>
          <a:prstGeom prst="rect">
            <a:avLst/>
          </a:prstGeom>
          <a:noFill/>
          <a:ln>
            <a:noFill/>
          </a:ln>
        </p:spPr>
      </p:pic>
      <p:pic>
        <p:nvPicPr>
          <p:cNvPr descr="BD18215_" id="212" name="Google Shape;212;p23"/>
          <p:cNvPicPr preferRelativeResize="0"/>
          <p:nvPr/>
        </p:nvPicPr>
        <p:blipFill rotWithShape="1">
          <a:blip r:embed="rId3">
            <a:alphaModFix/>
          </a:blip>
          <a:srcRect b="0" l="0" r="0" t="0"/>
          <a:stretch/>
        </p:blipFill>
        <p:spPr>
          <a:xfrm>
            <a:off x="1665467" y="4953000"/>
            <a:ext cx="1143000" cy="873125"/>
          </a:xfrm>
          <a:prstGeom prst="rect">
            <a:avLst/>
          </a:prstGeom>
          <a:noFill/>
          <a:ln>
            <a:noFill/>
          </a:ln>
        </p:spPr>
      </p:pic>
      <p:pic>
        <p:nvPicPr>
          <p:cNvPr descr="BD18215_" id="213" name="Google Shape;213;p23"/>
          <p:cNvPicPr preferRelativeResize="0"/>
          <p:nvPr/>
        </p:nvPicPr>
        <p:blipFill rotWithShape="1">
          <a:blip r:embed="rId3">
            <a:alphaModFix/>
          </a:blip>
          <a:srcRect b="0" l="0" r="0" t="0"/>
          <a:stretch/>
        </p:blipFill>
        <p:spPr>
          <a:xfrm>
            <a:off x="1513067" y="5222875"/>
            <a:ext cx="1143000" cy="873125"/>
          </a:xfrm>
          <a:prstGeom prst="rect">
            <a:avLst/>
          </a:prstGeom>
          <a:noFill/>
          <a:ln>
            <a:noFill/>
          </a:ln>
        </p:spPr>
      </p:pic>
      <p:pic>
        <p:nvPicPr>
          <p:cNvPr descr="BD18215_" id="214" name="Google Shape;214;p23"/>
          <p:cNvPicPr preferRelativeResize="0"/>
          <p:nvPr/>
        </p:nvPicPr>
        <p:blipFill rotWithShape="1">
          <a:blip r:embed="rId3">
            <a:alphaModFix/>
          </a:blip>
          <a:srcRect b="0" l="0" r="0" t="0"/>
          <a:stretch/>
        </p:blipFill>
        <p:spPr>
          <a:xfrm>
            <a:off x="1055867" y="3505200"/>
            <a:ext cx="1143000" cy="873125"/>
          </a:xfrm>
          <a:prstGeom prst="rect">
            <a:avLst/>
          </a:prstGeom>
          <a:noFill/>
          <a:ln>
            <a:noFill/>
          </a:ln>
        </p:spPr>
      </p:pic>
      <p:pic>
        <p:nvPicPr>
          <p:cNvPr descr="BD18215_" id="215" name="Google Shape;215;p23"/>
          <p:cNvPicPr preferRelativeResize="0"/>
          <p:nvPr/>
        </p:nvPicPr>
        <p:blipFill rotWithShape="1">
          <a:blip r:embed="rId3">
            <a:alphaModFix/>
          </a:blip>
          <a:srcRect b="0" l="0" r="0" t="0"/>
          <a:stretch/>
        </p:blipFill>
        <p:spPr>
          <a:xfrm>
            <a:off x="903467" y="3775075"/>
            <a:ext cx="1143000" cy="873125"/>
          </a:xfrm>
          <a:prstGeom prst="rect">
            <a:avLst/>
          </a:prstGeom>
          <a:noFill/>
          <a:ln>
            <a:noFill/>
          </a:ln>
        </p:spPr>
      </p:pic>
      <p:pic>
        <p:nvPicPr>
          <p:cNvPr descr="BD18215_" id="216" name="Google Shape;216;p23"/>
          <p:cNvPicPr preferRelativeResize="0"/>
          <p:nvPr/>
        </p:nvPicPr>
        <p:blipFill rotWithShape="1">
          <a:blip r:embed="rId3">
            <a:alphaModFix/>
          </a:blip>
          <a:srcRect b="0" l="0" r="0" t="0"/>
          <a:stretch/>
        </p:blipFill>
        <p:spPr>
          <a:xfrm>
            <a:off x="979667" y="4572000"/>
            <a:ext cx="1143000" cy="873125"/>
          </a:xfrm>
          <a:prstGeom prst="rect">
            <a:avLst/>
          </a:prstGeom>
          <a:noFill/>
          <a:ln>
            <a:noFill/>
          </a:ln>
        </p:spPr>
      </p:pic>
      <p:pic>
        <p:nvPicPr>
          <p:cNvPr descr="BD18215_" id="217" name="Google Shape;217;p23"/>
          <p:cNvPicPr preferRelativeResize="0"/>
          <p:nvPr/>
        </p:nvPicPr>
        <p:blipFill rotWithShape="1">
          <a:blip r:embed="rId3">
            <a:alphaModFix/>
          </a:blip>
          <a:srcRect b="0" l="0" r="0" t="0"/>
          <a:stretch/>
        </p:blipFill>
        <p:spPr>
          <a:xfrm>
            <a:off x="1665467" y="3540125"/>
            <a:ext cx="1143000" cy="873125"/>
          </a:xfrm>
          <a:prstGeom prst="rect">
            <a:avLst/>
          </a:prstGeom>
          <a:noFill/>
          <a:ln>
            <a:noFill/>
          </a:ln>
        </p:spPr>
      </p:pic>
      <p:pic>
        <p:nvPicPr>
          <p:cNvPr descr="BD18215_" id="218" name="Google Shape;218;p23"/>
          <p:cNvPicPr preferRelativeResize="0"/>
          <p:nvPr/>
        </p:nvPicPr>
        <p:blipFill rotWithShape="1">
          <a:blip r:embed="rId3">
            <a:alphaModFix/>
          </a:blip>
          <a:srcRect b="0" l="0" r="0" t="0"/>
          <a:stretch/>
        </p:blipFill>
        <p:spPr>
          <a:xfrm>
            <a:off x="1513067" y="3810000"/>
            <a:ext cx="1143000" cy="873125"/>
          </a:xfrm>
          <a:prstGeom prst="rect">
            <a:avLst/>
          </a:prstGeom>
          <a:noFill/>
          <a:ln>
            <a:noFill/>
          </a:ln>
        </p:spPr>
      </p:pic>
      <p:pic>
        <p:nvPicPr>
          <p:cNvPr descr="BD18215_" id="219" name="Google Shape;219;p23"/>
          <p:cNvPicPr preferRelativeResize="0"/>
          <p:nvPr/>
        </p:nvPicPr>
        <p:blipFill rotWithShape="1">
          <a:blip r:embed="rId3">
            <a:alphaModFix/>
          </a:blip>
          <a:srcRect b="0" l="0" r="0" t="0"/>
          <a:stretch/>
        </p:blipFill>
        <p:spPr>
          <a:xfrm>
            <a:off x="1360667" y="4079875"/>
            <a:ext cx="1143000" cy="87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Problems</a:t>
            </a:r>
            <a:endParaRPr/>
          </a:p>
        </p:txBody>
      </p:sp>
      <p:sp>
        <p:nvSpPr>
          <p:cNvPr id="226" name="Google Shape;226;p2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Too many complex pieces of software in a single system</a:t>
            </a:r>
            <a:endParaRPr/>
          </a:p>
          <a:p>
            <a:pPr indent="-342900" lvl="0" marL="342900" rtl="0" algn="l">
              <a:lnSpc>
                <a:spcPct val="90000"/>
              </a:lnSpc>
              <a:spcBef>
                <a:spcPts val="640"/>
              </a:spcBef>
              <a:spcAft>
                <a:spcPts val="0"/>
              </a:spcAft>
              <a:buClr>
                <a:schemeClr val="dk1"/>
              </a:buClr>
              <a:buSzPts val="3200"/>
              <a:buChar char="•"/>
            </a:pPr>
            <a:r>
              <a:rPr lang="en-US"/>
              <a:t>No evolution possible</a:t>
            </a:r>
            <a:endParaRPr/>
          </a:p>
          <a:p>
            <a:pPr indent="-342900" lvl="0" marL="342900" rtl="0" algn="l">
              <a:lnSpc>
                <a:spcPct val="90000"/>
              </a:lnSpc>
              <a:spcBef>
                <a:spcPts val="640"/>
              </a:spcBef>
              <a:spcAft>
                <a:spcPts val="0"/>
              </a:spcAft>
              <a:buClr>
                <a:schemeClr val="dk1"/>
              </a:buClr>
              <a:buSzPts val="3200"/>
              <a:buChar char="•"/>
            </a:pPr>
            <a:r>
              <a:rPr lang="en-US"/>
              <a:t>Need to scale independently</a:t>
            </a:r>
            <a:endParaRPr/>
          </a:p>
          <a:p>
            <a:pPr indent="-285750" lvl="1" marL="742950" rtl="0" algn="l">
              <a:lnSpc>
                <a:spcPct val="90000"/>
              </a:lnSpc>
              <a:spcBef>
                <a:spcPts val="560"/>
              </a:spcBef>
              <a:spcAft>
                <a:spcPts val="0"/>
              </a:spcAft>
              <a:buClr>
                <a:schemeClr val="dk1"/>
              </a:buClr>
              <a:buSzPts val="2800"/>
              <a:buChar char="–"/>
            </a:pPr>
            <a:r>
              <a:rPr lang="en-US"/>
              <a:t>Parts sharing resources with other unknown code paths</a:t>
            </a:r>
            <a:endParaRPr/>
          </a:p>
          <a:p>
            <a:pPr indent="-342900" lvl="0" marL="342900" rtl="0" algn="l">
              <a:lnSpc>
                <a:spcPct val="90000"/>
              </a:lnSpc>
              <a:spcBef>
                <a:spcPts val="640"/>
              </a:spcBef>
              <a:spcAft>
                <a:spcPts val="0"/>
              </a:spcAft>
              <a:buClr>
                <a:schemeClr val="dk1"/>
              </a:buClr>
              <a:buSzPts val="3200"/>
              <a:buChar char="•"/>
            </a:pPr>
            <a:r>
              <a:rPr lang="en-US"/>
              <a:t>No isolation </a:t>
            </a:r>
            <a:endParaRPr/>
          </a:p>
          <a:p>
            <a:pPr indent="-342900" lvl="0" marL="342900" rtl="0" algn="l">
              <a:lnSpc>
                <a:spcPct val="90000"/>
              </a:lnSpc>
              <a:spcBef>
                <a:spcPts val="640"/>
              </a:spcBef>
              <a:spcAft>
                <a:spcPts val="0"/>
              </a:spcAft>
              <a:buClr>
                <a:schemeClr val="dk1"/>
              </a:buClr>
              <a:buSzPts val="3200"/>
              <a:buChar char="•"/>
            </a:pPr>
            <a:r>
              <a:rPr lang="en-US"/>
              <a:t>No clear </a:t>
            </a:r>
            <a:r>
              <a:rPr b="1" i="1" lang="en-US"/>
              <a:t>ownership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Database scaling</a:t>
            </a:r>
            <a:endParaRPr/>
          </a:p>
        </p:txBody>
      </p:sp>
      <p:sp>
        <p:nvSpPr>
          <p:cNvPr id="233" name="Google Shape;233;p2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Databases a shared resource</a:t>
            </a:r>
            <a:endParaRPr/>
          </a:p>
          <a:p>
            <a:pPr indent="-342900" lvl="0" marL="342900" rtl="0" algn="l">
              <a:spcBef>
                <a:spcPts val="640"/>
              </a:spcBef>
              <a:spcAft>
                <a:spcPts val="0"/>
              </a:spcAft>
              <a:buClr>
                <a:schemeClr val="dk1"/>
              </a:buClr>
              <a:buSzPts val="3200"/>
              <a:buChar char="•"/>
            </a:pPr>
            <a:r>
              <a:rPr lang="en-US"/>
              <a:t>Hard to scale-out</a:t>
            </a:r>
            <a:endParaRPr/>
          </a:p>
          <a:p>
            <a:pPr indent="-342900" lvl="0" marL="342900" rtl="0" algn="l">
              <a:spcBef>
                <a:spcPts val="640"/>
              </a:spcBef>
              <a:spcAft>
                <a:spcPts val="0"/>
              </a:spcAft>
              <a:buClr>
                <a:schemeClr val="dk1"/>
              </a:buClr>
              <a:buSzPts val="3200"/>
              <a:buChar char="•"/>
            </a:pPr>
            <a:r>
              <a:rPr lang="en-US"/>
              <a:t>Front-end and backend shared by </a:t>
            </a:r>
            <a:endParaRPr/>
          </a:p>
          <a:p>
            <a:pPr indent="-285750" lvl="1" marL="742950" rtl="0" algn="l">
              <a:spcBef>
                <a:spcPts val="560"/>
              </a:spcBef>
              <a:spcAft>
                <a:spcPts val="0"/>
              </a:spcAft>
              <a:buClr>
                <a:schemeClr val="dk1"/>
              </a:buClr>
              <a:buSzPts val="2800"/>
              <a:buChar char="–"/>
            </a:pPr>
            <a:r>
              <a:rPr lang="en-US"/>
              <a:t>Too many teams</a:t>
            </a:r>
            <a:endParaRPr/>
          </a:p>
          <a:p>
            <a:pPr indent="-285750" lvl="1" marL="742950" rtl="0" algn="l">
              <a:spcBef>
                <a:spcPts val="560"/>
              </a:spcBef>
              <a:spcAft>
                <a:spcPts val="0"/>
              </a:spcAft>
              <a:buClr>
                <a:schemeClr val="dk1"/>
              </a:buClr>
              <a:buSzPts val="2800"/>
              <a:buChar char="–"/>
            </a:pPr>
            <a:r>
              <a:rPr lang="en-US"/>
              <a:t>Too many processes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 new model</a:t>
            </a:r>
            <a:endParaRPr/>
          </a:p>
        </p:txBody>
      </p:sp>
      <p:sp>
        <p:nvSpPr>
          <p:cNvPr id="240" name="Google Shape;240;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800"/>
              <a:buChar char="•"/>
            </a:pPr>
            <a:r>
              <a:rPr lang="en-US" sz="2800"/>
              <a:t>In 2001/2 decided on a new approach</a:t>
            </a:r>
            <a:endParaRPr/>
          </a:p>
          <a:p>
            <a:pPr indent="-342900" lvl="0" marL="342900" rtl="0" algn="l">
              <a:lnSpc>
                <a:spcPct val="80000"/>
              </a:lnSpc>
              <a:spcBef>
                <a:spcPts val="560"/>
              </a:spcBef>
              <a:spcAft>
                <a:spcPts val="0"/>
              </a:spcAft>
              <a:buClr>
                <a:schemeClr val="dk1"/>
              </a:buClr>
              <a:buSzPts val="2800"/>
              <a:buChar char="•"/>
            </a:pPr>
            <a:r>
              <a:rPr lang="en-US" sz="2800"/>
              <a:t>SOA based – even before the term was in common usage</a:t>
            </a:r>
            <a:endParaRPr/>
          </a:p>
          <a:p>
            <a:pPr indent="-342900" lvl="0" marL="342900" rtl="0" algn="l">
              <a:lnSpc>
                <a:spcPct val="80000"/>
              </a:lnSpc>
              <a:spcBef>
                <a:spcPts val="560"/>
              </a:spcBef>
              <a:spcAft>
                <a:spcPts val="0"/>
              </a:spcAft>
              <a:buClr>
                <a:schemeClr val="dk1"/>
              </a:buClr>
              <a:buSzPts val="2800"/>
              <a:buChar char="•"/>
            </a:pPr>
            <a:r>
              <a:rPr lang="en-US" sz="2800"/>
              <a:t>Encapsulating the data with the business logic that operates on the data</a:t>
            </a:r>
            <a:endParaRPr/>
          </a:p>
          <a:p>
            <a:pPr indent="-342900" lvl="0" marL="342900" rtl="0" algn="l">
              <a:lnSpc>
                <a:spcPct val="80000"/>
              </a:lnSpc>
              <a:spcBef>
                <a:spcPts val="560"/>
              </a:spcBef>
              <a:spcAft>
                <a:spcPts val="0"/>
              </a:spcAft>
              <a:buClr>
                <a:schemeClr val="dk1"/>
              </a:buClr>
              <a:buSzPts val="2800"/>
              <a:buChar char="•"/>
            </a:pPr>
            <a:r>
              <a:rPr lang="en-US" sz="2800"/>
              <a:t>Only access through a published service interface</a:t>
            </a:r>
            <a:endParaRPr/>
          </a:p>
          <a:p>
            <a:pPr indent="-342900" lvl="0" marL="342900" rtl="0" algn="l">
              <a:lnSpc>
                <a:spcPct val="80000"/>
              </a:lnSpc>
              <a:spcBef>
                <a:spcPts val="560"/>
              </a:spcBef>
              <a:spcAft>
                <a:spcPts val="0"/>
              </a:spcAft>
              <a:buClr>
                <a:schemeClr val="dk1"/>
              </a:buClr>
              <a:buSzPts val="2800"/>
              <a:buChar char="•"/>
            </a:pPr>
            <a:r>
              <a:rPr lang="en-US" sz="2800"/>
              <a:t>No direct database access is allowed from outside the service</a:t>
            </a:r>
            <a:endParaRPr/>
          </a:p>
          <a:p>
            <a:pPr indent="-342900" lvl="0" marL="342900" rtl="0" algn="l">
              <a:lnSpc>
                <a:spcPct val="80000"/>
              </a:lnSpc>
              <a:spcBef>
                <a:spcPts val="560"/>
              </a:spcBef>
              <a:spcAft>
                <a:spcPts val="0"/>
              </a:spcAft>
              <a:buClr>
                <a:schemeClr val="dk1"/>
              </a:buClr>
              <a:buSzPts val="2800"/>
              <a:buChar char="•"/>
            </a:pPr>
            <a:r>
              <a:rPr lang="en-US" sz="2800"/>
              <a:t>No data sharing among the services.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7"/>
          <p:cNvPicPr preferRelativeResize="0"/>
          <p:nvPr/>
        </p:nvPicPr>
        <p:blipFill rotWithShape="1">
          <a:blip r:embed="rId3">
            <a:alphaModFix/>
          </a:blip>
          <a:srcRect b="0" l="0" r="0" t="0"/>
          <a:stretch/>
        </p:blipFill>
        <p:spPr>
          <a:xfrm>
            <a:off x="148275" y="152400"/>
            <a:ext cx="8719549" cy="594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Growth</a:t>
            </a:r>
            <a:endParaRPr/>
          </a:p>
        </p:txBody>
      </p:sp>
      <p:sp>
        <p:nvSpPr>
          <p:cNvPr id="252" name="Google Shape;252;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Amazon services in the hundreds</a:t>
            </a:r>
            <a:endParaRPr/>
          </a:p>
          <a:p>
            <a:pPr indent="-342900" lvl="0" marL="342900" rtl="0" algn="l">
              <a:lnSpc>
                <a:spcPct val="90000"/>
              </a:lnSpc>
              <a:spcBef>
                <a:spcPts val="560"/>
              </a:spcBef>
              <a:spcAft>
                <a:spcPts val="0"/>
              </a:spcAft>
              <a:buClr>
                <a:schemeClr val="dk1"/>
              </a:buClr>
              <a:buSzPts val="2800"/>
              <a:buChar char="•"/>
            </a:pPr>
            <a:r>
              <a:rPr lang="en-US" sz="2800"/>
              <a:t>A typical visit to the homepage may include calls to 100 services</a:t>
            </a:r>
            <a:endParaRPr/>
          </a:p>
          <a:p>
            <a:pPr indent="-342900" lvl="0" marL="342900" rtl="0" algn="l">
              <a:lnSpc>
                <a:spcPct val="90000"/>
              </a:lnSpc>
              <a:spcBef>
                <a:spcPts val="560"/>
              </a:spcBef>
              <a:spcAft>
                <a:spcPts val="0"/>
              </a:spcAft>
              <a:buClr>
                <a:schemeClr val="dk1"/>
              </a:buClr>
              <a:buSzPts val="2800"/>
              <a:buChar char="•"/>
            </a:pPr>
            <a:r>
              <a:rPr lang="en-US" sz="2800"/>
              <a:t>Caching reduces the actual network traffic</a:t>
            </a:r>
            <a:endParaRPr/>
          </a:p>
          <a:p>
            <a:pPr indent="-342900" lvl="0" marL="342900" rtl="0" algn="l">
              <a:lnSpc>
                <a:spcPct val="90000"/>
              </a:lnSpc>
              <a:spcBef>
                <a:spcPts val="560"/>
              </a:spcBef>
              <a:spcAft>
                <a:spcPts val="0"/>
              </a:spcAft>
              <a:buClr>
                <a:schemeClr val="dk1"/>
              </a:buClr>
              <a:buSzPts val="2800"/>
              <a:buChar char="•"/>
            </a:pPr>
            <a:r>
              <a:rPr lang="en-US" sz="2800"/>
              <a:t>Fully distributed, decentralized</a:t>
            </a:r>
            <a:endParaRPr/>
          </a:p>
          <a:p>
            <a:pPr indent="-342900" lvl="0" marL="342900" rtl="0" algn="l">
              <a:lnSpc>
                <a:spcPct val="90000"/>
              </a:lnSpc>
              <a:spcBef>
                <a:spcPts val="560"/>
              </a:spcBef>
              <a:spcAft>
                <a:spcPts val="0"/>
              </a:spcAft>
              <a:buClr>
                <a:schemeClr val="dk1"/>
              </a:buClr>
              <a:buSzPts val="2800"/>
              <a:buChar char="•"/>
            </a:pPr>
            <a:r>
              <a:rPr lang="en-US" sz="2800"/>
              <a:t>The web servers are just one client into the service fabric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Matched by business growth</a:t>
            </a:r>
            <a:endParaRPr/>
          </a:p>
        </p:txBody>
      </p:sp>
      <p:sp>
        <p:nvSpPr>
          <p:cNvPr id="259" name="Google Shape;259;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Amazon is supporting many new businesses</a:t>
            </a:r>
            <a:endParaRPr/>
          </a:p>
          <a:p>
            <a:pPr indent="-342900" lvl="0" marL="342900" rtl="0" algn="l">
              <a:spcBef>
                <a:spcPts val="640"/>
              </a:spcBef>
              <a:spcAft>
                <a:spcPts val="0"/>
              </a:spcAft>
              <a:buClr>
                <a:schemeClr val="dk1"/>
              </a:buClr>
              <a:buSzPts val="3200"/>
              <a:buChar char="•"/>
            </a:pPr>
            <a:r>
              <a:rPr lang="en-US"/>
              <a:t>Books, CDs, Electronics, Toys, Tools and Hardware,…</a:t>
            </a:r>
            <a:endParaRPr/>
          </a:p>
          <a:p>
            <a:pPr indent="-342900" lvl="0" marL="342900" rtl="0" algn="l">
              <a:spcBef>
                <a:spcPts val="640"/>
              </a:spcBef>
              <a:spcAft>
                <a:spcPts val="0"/>
              </a:spcAft>
              <a:buClr>
                <a:schemeClr val="dk1"/>
              </a:buClr>
              <a:buSzPts val="3200"/>
              <a:buChar char="•"/>
            </a:pPr>
            <a:r>
              <a:rPr lang="en-US"/>
              <a:t>Plus millions of independent retailers sharing the Amazon platform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Lessons learnt</a:t>
            </a:r>
            <a:endParaRPr/>
          </a:p>
        </p:txBody>
      </p:sp>
      <p:sp>
        <p:nvSpPr>
          <p:cNvPr id="266" name="Google Shape;266;p3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Isolation</a:t>
            </a:r>
            <a:endParaRPr/>
          </a:p>
          <a:p>
            <a:pPr indent="-285750" lvl="1" marL="742950" rtl="0" algn="l">
              <a:lnSpc>
                <a:spcPct val="90000"/>
              </a:lnSpc>
              <a:spcBef>
                <a:spcPts val="480"/>
              </a:spcBef>
              <a:spcAft>
                <a:spcPts val="0"/>
              </a:spcAft>
              <a:buClr>
                <a:schemeClr val="dk1"/>
              </a:buClr>
              <a:buSzPts val="2400"/>
              <a:buChar char="–"/>
            </a:pPr>
            <a:r>
              <a:rPr lang="en-US" sz="2400"/>
              <a:t>Service Orientation promotes ownership and control</a:t>
            </a:r>
            <a:endParaRPr/>
          </a:p>
          <a:p>
            <a:pPr indent="-342900" lvl="0" marL="342900" rtl="0" algn="l">
              <a:lnSpc>
                <a:spcPct val="90000"/>
              </a:lnSpc>
              <a:spcBef>
                <a:spcPts val="560"/>
              </a:spcBef>
              <a:spcAft>
                <a:spcPts val="0"/>
              </a:spcAft>
              <a:buClr>
                <a:schemeClr val="dk1"/>
              </a:buClr>
              <a:buSzPts val="2800"/>
              <a:buChar char="•"/>
            </a:pPr>
            <a:r>
              <a:rPr lang="en-US" sz="2800"/>
              <a:t>Scalability</a:t>
            </a:r>
            <a:endParaRPr/>
          </a:p>
          <a:p>
            <a:pPr indent="-285750" lvl="1" marL="742950" rtl="0" algn="l">
              <a:lnSpc>
                <a:spcPct val="90000"/>
              </a:lnSpc>
              <a:spcBef>
                <a:spcPts val="480"/>
              </a:spcBef>
              <a:spcAft>
                <a:spcPts val="0"/>
              </a:spcAft>
              <a:buClr>
                <a:schemeClr val="dk1"/>
              </a:buClr>
              <a:buSzPts val="2400"/>
              <a:buChar char="–"/>
            </a:pPr>
            <a:r>
              <a:rPr lang="en-US" sz="2400"/>
              <a:t>By preventing direct database access, can scale the services without affecting clients</a:t>
            </a:r>
            <a:endParaRPr/>
          </a:p>
          <a:p>
            <a:pPr indent="-342900" lvl="0" marL="342900" rtl="0" algn="l">
              <a:lnSpc>
                <a:spcPct val="90000"/>
              </a:lnSpc>
              <a:spcBef>
                <a:spcPts val="560"/>
              </a:spcBef>
              <a:spcAft>
                <a:spcPts val="0"/>
              </a:spcAft>
              <a:buClr>
                <a:schemeClr val="dk1"/>
              </a:buClr>
              <a:buSzPts val="2800"/>
              <a:buChar char="•"/>
            </a:pPr>
            <a:r>
              <a:rPr lang="en-US" sz="2800"/>
              <a:t>Need a common service-access mechanism</a:t>
            </a:r>
            <a:endParaRPr/>
          </a:p>
          <a:p>
            <a:pPr indent="-285750" lvl="1" marL="742950" rtl="0" algn="l">
              <a:lnSpc>
                <a:spcPct val="90000"/>
              </a:lnSpc>
              <a:spcBef>
                <a:spcPts val="480"/>
              </a:spcBef>
              <a:spcAft>
                <a:spcPts val="0"/>
              </a:spcAft>
              <a:buClr>
                <a:schemeClr val="dk1"/>
              </a:buClr>
              <a:buSzPts val="2400"/>
              <a:buChar char="–"/>
            </a:pPr>
            <a:r>
              <a:rPr lang="en-US" sz="2400"/>
              <a:t>Aggregation</a:t>
            </a:r>
            <a:endParaRPr/>
          </a:p>
          <a:p>
            <a:pPr indent="-285750" lvl="1" marL="742950" rtl="0" algn="l">
              <a:lnSpc>
                <a:spcPct val="90000"/>
              </a:lnSpc>
              <a:spcBef>
                <a:spcPts val="480"/>
              </a:spcBef>
              <a:spcAft>
                <a:spcPts val="0"/>
              </a:spcAft>
              <a:buClr>
                <a:schemeClr val="dk1"/>
              </a:buClr>
              <a:buSzPts val="2400"/>
              <a:buChar char="–"/>
            </a:pPr>
            <a:r>
              <a:rPr lang="en-US" sz="2400"/>
              <a:t>Routing</a:t>
            </a:r>
            <a:endParaRPr/>
          </a:p>
          <a:p>
            <a:pPr indent="-285750" lvl="1" marL="742950" rtl="0" algn="l">
              <a:lnSpc>
                <a:spcPct val="90000"/>
              </a:lnSpc>
              <a:spcBef>
                <a:spcPts val="480"/>
              </a:spcBef>
              <a:spcAft>
                <a:spcPts val="0"/>
              </a:spcAft>
              <a:buClr>
                <a:schemeClr val="dk1"/>
              </a:buClr>
              <a:buSzPts val="2400"/>
              <a:buChar char="–"/>
            </a:pPr>
            <a:r>
              <a:rPr lang="en-US" sz="2400"/>
              <a:t>Tracking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Organization</a:t>
            </a:r>
            <a:endParaRPr/>
          </a:p>
        </p:txBody>
      </p:sp>
      <p:sp>
        <p:nvSpPr>
          <p:cNvPr id="273" name="Google Shape;273;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Char char="•"/>
            </a:pPr>
            <a:r>
              <a:rPr lang="en-US" sz="2000">
                <a:latin typeface="Arial"/>
                <a:ea typeface="Arial"/>
                <a:cs typeface="Arial"/>
                <a:sym typeface="Arial"/>
              </a:rPr>
              <a:t>“</a:t>
            </a:r>
            <a:r>
              <a:rPr lang="en-US" sz="2000"/>
              <a:t>Each service has a team associated with it, and that team is completely responsible for the service—from scoping out the functionality, to architecting it, to building it, and operating it… </a:t>
            </a:r>
            <a:r>
              <a:rPr b="1" i="1" lang="en-US" sz="2000"/>
              <a:t>You build it, you run it</a:t>
            </a:r>
            <a:r>
              <a:rPr lang="en-US" sz="2000">
                <a:latin typeface="Arial"/>
                <a:ea typeface="Arial"/>
                <a:cs typeface="Arial"/>
                <a:sym typeface="Arial"/>
              </a:rPr>
              <a:t>”</a:t>
            </a:r>
            <a:r>
              <a:rPr lang="en-US" sz="2000"/>
              <a:t> Werner Vogels, CTO, Amazon</a:t>
            </a:r>
            <a:endParaRPr/>
          </a:p>
          <a:p>
            <a:pPr indent="-215900" lvl="0" marL="342900" rtl="0" algn="l">
              <a:lnSpc>
                <a:spcPct val="90000"/>
              </a:lnSpc>
              <a:spcBef>
                <a:spcPts val="400"/>
              </a:spcBef>
              <a:spcAft>
                <a:spcPts val="0"/>
              </a:spcAft>
              <a:buClr>
                <a:schemeClr val="dk1"/>
              </a:buClr>
              <a:buSzPts val="2000"/>
              <a:buNone/>
            </a:pPr>
            <a:r>
              <a:t/>
            </a:r>
            <a:endParaRPr sz="2000"/>
          </a:p>
          <a:p>
            <a:pPr indent="-285750" lvl="1" marL="742950" rtl="0" algn="l">
              <a:lnSpc>
                <a:spcPct val="90000"/>
              </a:lnSpc>
              <a:spcBef>
                <a:spcPts val="480"/>
              </a:spcBef>
              <a:spcAft>
                <a:spcPts val="0"/>
              </a:spcAft>
              <a:buClr>
                <a:schemeClr val="dk1"/>
              </a:buClr>
              <a:buSzPts val="2400"/>
              <a:buChar char="–"/>
            </a:pPr>
            <a:r>
              <a:rPr lang="en-US" sz="2400"/>
              <a:t>Promotes Customer Focus and Innovation</a:t>
            </a:r>
            <a:endParaRPr/>
          </a:p>
          <a:p>
            <a:pPr indent="-285750" lvl="1" marL="742950" rtl="0" algn="l">
              <a:lnSpc>
                <a:spcPct val="90000"/>
              </a:lnSpc>
              <a:spcBef>
                <a:spcPts val="480"/>
              </a:spcBef>
              <a:spcAft>
                <a:spcPts val="0"/>
              </a:spcAft>
              <a:buClr>
                <a:schemeClr val="dk1"/>
              </a:buClr>
              <a:buSzPts val="2400"/>
              <a:buChar char="–"/>
            </a:pPr>
            <a:r>
              <a:rPr lang="en-US" sz="2400"/>
              <a:t>Gives developers direct access to customers</a:t>
            </a:r>
            <a:endParaRPr/>
          </a:p>
          <a:p>
            <a:pPr indent="-285750" lvl="1" marL="742950" rtl="0" algn="l">
              <a:lnSpc>
                <a:spcPct val="90000"/>
              </a:lnSpc>
              <a:spcBef>
                <a:spcPts val="480"/>
              </a:spcBef>
              <a:spcAft>
                <a:spcPts val="0"/>
              </a:spcAft>
              <a:buClr>
                <a:schemeClr val="dk1"/>
              </a:buClr>
              <a:buSzPts val="2400"/>
              <a:buChar char="–"/>
            </a:pPr>
            <a:r>
              <a:rPr lang="en-US" sz="2400"/>
              <a:t>And experience of how their code performs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3">
            <a:alphaModFix/>
          </a:blip>
          <a:srcRect b="0" l="0" r="0" t="0"/>
          <a:stretch/>
        </p:blipFill>
        <p:spPr>
          <a:xfrm>
            <a:off x="997382" y="692149"/>
            <a:ext cx="7203174" cy="4692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5"/>
          <p:cNvPicPr preferRelativeResize="0"/>
          <p:nvPr/>
        </p:nvPicPr>
        <p:blipFill rotWithShape="1">
          <a:blip r:embed="rId3">
            <a:alphaModFix/>
          </a:blip>
          <a:srcRect b="0" l="0" r="0" t="0"/>
          <a:stretch/>
        </p:blipFill>
        <p:spPr>
          <a:xfrm>
            <a:off x="87675" y="617159"/>
            <a:ext cx="8967150" cy="50343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3"/>
          <p:cNvPicPr preferRelativeResize="0"/>
          <p:nvPr/>
        </p:nvPicPr>
        <p:blipFill rotWithShape="1">
          <a:blip r:embed="rId3">
            <a:alphaModFix/>
          </a:blip>
          <a:srcRect b="0" l="0" r="0" t="0"/>
          <a:stretch/>
        </p:blipFill>
        <p:spPr>
          <a:xfrm>
            <a:off x="936294" y="1417638"/>
            <a:ext cx="7271411" cy="5297272"/>
          </a:xfrm>
          <a:prstGeom prst="rect">
            <a:avLst/>
          </a:prstGeom>
          <a:noFill/>
          <a:ln>
            <a:noFill/>
          </a:ln>
        </p:spPr>
      </p:pic>
      <p:sp>
        <p:nvSpPr>
          <p:cNvPr id="284" name="Google Shape;284;p3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too….</a:t>
            </a:r>
            <a:endParaRPr/>
          </a:p>
        </p:txBody>
      </p:sp>
      <p:sp>
        <p:nvSpPr>
          <p:cNvPr id="285" name="Google Shape;285;p33"/>
          <p:cNvSpPr/>
          <p:nvPr/>
        </p:nvSpPr>
        <p:spPr>
          <a:xfrm>
            <a:off x="0" y="0"/>
            <a:ext cx="51084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https://www.slideshare.net/RuslanMeshenberg</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4"/>
          <p:cNvPicPr preferRelativeResize="0"/>
          <p:nvPr/>
        </p:nvPicPr>
        <p:blipFill rotWithShape="1">
          <a:blip r:embed="rId3">
            <a:alphaModFix/>
          </a:blip>
          <a:srcRect b="0" l="0" r="0" t="0"/>
          <a:stretch/>
        </p:blipFill>
        <p:spPr>
          <a:xfrm>
            <a:off x="391363" y="0"/>
            <a:ext cx="8361274"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Service</a:t>
            </a:r>
            <a:br>
              <a:rPr lang="en-US"/>
            </a:br>
            <a:endParaRPr/>
          </a:p>
        </p:txBody>
      </p:sp>
      <p:pic>
        <p:nvPicPr>
          <p:cNvPr id="296" name="Google Shape;296;p35"/>
          <p:cNvPicPr preferRelativeResize="0"/>
          <p:nvPr/>
        </p:nvPicPr>
        <p:blipFill rotWithShape="1">
          <a:blip r:embed="rId3">
            <a:alphaModFix/>
          </a:blip>
          <a:srcRect b="0" l="0" r="0" t="0"/>
          <a:stretch/>
        </p:blipFill>
        <p:spPr>
          <a:xfrm>
            <a:off x="699769" y="1163617"/>
            <a:ext cx="7601912" cy="5070417"/>
          </a:xfrm>
          <a:prstGeom prst="rect">
            <a:avLst/>
          </a:prstGeom>
          <a:noFill/>
          <a:ln>
            <a:noFill/>
          </a:ln>
        </p:spPr>
      </p:pic>
      <p:sp>
        <p:nvSpPr>
          <p:cNvPr id="297" name="Google Shape;297;p35"/>
          <p:cNvSpPr/>
          <p:nvPr/>
        </p:nvSpPr>
        <p:spPr>
          <a:xfrm>
            <a:off x="4565036" y="5869546"/>
            <a:ext cx="40650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http://www.flickr.com/photos/yjv/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6"/>
          <p:cNvPicPr preferRelativeResize="0"/>
          <p:nvPr>
            <p:ph idx="4294967295" type="body"/>
          </p:nvPr>
        </p:nvPicPr>
        <p:blipFill rotWithShape="1">
          <a:blip r:embed="rId3">
            <a:alphaModFix/>
          </a:blip>
          <a:srcRect b="0" l="0" r="0" t="0"/>
          <a:stretch/>
        </p:blipFill>
        <p:spPr>
          <a:xfrm>
            <a:off x="5964950" y="1600200"/>
            <a:ext cx="2857200" cy="2563200"/>
          </a:xfrm>
          <a:prstGeom prst="rect">
            <a:avLst/>
          </a:prstGeom>
          <a:noFill/>
          <a:ln>
            <a:noFill/>
          </a:ln>
        </p:spPr>
      </p:pic>
      <p:sp>
        <p:nvSpPr>
          <p:cNvPr id="304" name="Google Shape;30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Tightly coupled</a:t>
            </a:r>
            <a:endParaRPr/>
          </a:p>
        </p:txBody>
      </p:sp>
      <p:sp>
        <p:nvSpPr>
          <p:cNvPr id="305" name="Google Shape;305;p36"/>
          <p:cNvSpPr txBox="1"/>
          <p:nvPr>
            <p:ph idx="1" type="body"/>
          </p:nvPr>
        </p:nvSpPr>
        <p:spPr>
          <a:xfrm>
            <a:off x="375625" y="1600200"/>
            <a:ext cx="5422800" cy="3713700"/>
          </a:xfrm>
          <a:prstGeom prst="rect">
            <a:avLst/>
          </a:prstGeom>
          <a:noFill/>
          <a:ln>
            <a:noFill/>
          </a:ln>
        </p:spPr>
        <p:txBody>
          <a:bodyPr anchorCtr="0" anchor="t" bIns="45700" lIns="91425" spcFirstLastPara="1" rIns="91425" wrap="square" tIns="45700">
            <a:normAutofit fontScale="77500" lnSpcReduction="20000"/>
          </a:bodyPr>
          <a:lstStyle/>
          <a:p>
            <a:pPr indent="-297180" lvl="0" marL="342900" rtl="0" algn="l">
              <a:spcBef>
                <a:spcPts val="0"/>
              </a:spcBef>
              <a:spcAft>
                <a:spcPts val="0"/>
              </a:spcAft>
              <a:buClr>
                <a:schemeClr val="dk1"/>
              </a:buClr>
              <a:buSzPct val="100000"/>
              <a:buChar char="•"/>
            </a:pPr>
            <a:r>
              <a:rPr lang="en-US"/>
              <a:t>Tightly coupled systems have significant problems:</a:t>
            </a:r>
            <a:endParaRPr/>
          </a:p>
          <a:p>
            <a:pPr indent="-245744" lvl="1" marL="742950" rtl="0" algn="l">
              <a:spcBef>
                <a:spcPts val="560"/>
              </a:spcBef>
              <a:spcAft>
                <a:spcPts val="0"/>
              </a:spcAft>
              <a:buClr>
                <a:schemeClr val="dk1"/>
              </a:buClr>
              <a:buSzPct val="100000"/>
              <a:buChar char="–"/>
            </a:pPr>
            <a:r>
              <a:rPr lang="en-US"/>
              <a:t>Errors, delays and downtime spread through the system</a:t>
            </a:r>
            <a:endParaRPr/>
          </a:p>
          <a:p>
            <a:pPr indent="-245744" lvl="1" marL="742950" rtl="0" algn="l">
              <a:spcBef>
                <a:spcPts val="560"/>
              </a:spcBef>
              <a:spcAft>
                <a:spcPts val="0"/>
              </a:spcAft>
              <a:buClr>
                <a:schemeClr val="dk1"/>
              </a:buClr>
              <a:buSzPct val="100000"/>
              <a:buChar char="–"/>
            </a:pPr>
            <a:r>
              <a:rPr lang="en-US"/>
              <a:t>The resilience of the whole system is based on the weakest part</a:t>
            </a:r>
            <a:endParaRPr/>
          </a:p>
          <a:p>
            <a:pPr indent="-245744" lvl="1" marL="742950" rtl="0" algn="l">
              <a:spcBef>
                <a:spcPts val="560"/>
              </a:spcBef>
              <a:spcAft>
                <a:spcPts val="0"/>
              </a:spcAft>
              <a:buClr>
                <a:schemeClr val="dk1"/>
              </a:buClr>
              <a:buSzPct val="100000"/>
              <a:buChar char="–"/>
            </a:pPr>
            <a:r>
              <a:rPr lang="en-US"/>
              <a:t>Cost of upgrading or migrating spreads</a:t>
            </a:r>
            <a:endParaRPr/>
          </a:p>
          <a:p>
            <a:pPr indent="-245744" lvl="1" marL="742950" rtl="0" algn="l">
              <a:spcBef>
                <a:spcPts val="560"/>
              </a:spcBef>
              <a:spcAft>
                <a:spcPts val="0"/>
              </a:spcAft>
              <a:buClr>
                <a:schemeClr val="dk1"/>
              </a:buClr>
              <a:buSzPct val="100000"/>
              <a:buChar char="–"/>
            </a:pPr>
            <a:r>
              <a:rPr lang="en-US"/>
              <a:t>Hard to evaluate the useful parts from the dead weight</a:t>
            </a:r>
            <a:endParaRPr/>
          </a:p>
          <a:p>
            <a:pPr indent="-285750" lvl="1" marL="742950" rtl="0" algn="l">
              <a:spcBef>
                <a:spcPts val="560"/>
              </a:spcBef>
              <a:spcAft>
                <a:spcPts val="0"/>
              </a:spcAft>
              <a:buClr>
                <a:schemeClr val="dk1"/>
              </a:buClr>
              <a:buSzPct val="100000"/>
              <a:buFont typeface="Montserra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Loose coupling</a:t>
            </a:r>
            <a:endParaRPr/>
          </a:p>
        </p:txBody>
      </p:sp>
      <p:pic>
        <p:nvPicPr>
          <p:cNvPr id="312" name="Google Shape;312;p37"/>
          <p:cNvPicPr preferRelativeResize="0"/>
          <p:nvPr/>
        </p:nvPicPr>
        <p:blipFill rotWithShape="1">
          <a:blip r:embed="rId3">
            <a:alphaModFix/>
          </a:blip>
          <a:srcRect b="0" l="0" r="0" t="0"/>
          <a:stretch/>
        </p:blipFill>
        <p:spPr>
          <a:xfrm>
            <a:off x="2309813" y="1417638"/>
            <a:ext cx="4549775" cy="45259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Montserrat"/>
              <a:buNone/>
            </a:pPr>
            <a:r>
              <a:rPr lang="en-US" sz="2800"/>
              <a:t>Traditional SOA = Layered Architecture</a:t>
            </a:r>
            <a:endParaRPr/>
          </a:p>
        </p:txBody>
      </p:sp>
      <p:pic>
        <p:nvPicPr>
          <p:cNvPr id="318" name="Google Shape;318;p38"/>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p:nvPr/>
        </p:nvSpPr>
        <p:spPr>
          <a:xfrm>
            <a:off x="0" y="1083333"/>
            <a:ext cx="9144000" cy="56283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9"/>
          <p:cNvSpPr/>
          <p:nvPr/>
        </p:nvSpPr>
        <p:spPr>
          <a:xfrm>
            <a:off x="459396" y="2124856"/>
            <a:ext cx="8269121" cy="702519"/>
          </a:xfrm>
          <a:prstGeom prst="roundRect">
            <a:avLst>
              <a:gd fmla="val 16667" name="adj"/>
            </a:avLst>
          </a:prstGeom>
          <a:solidFill>
            <a:schemeClr val="accent6"/>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39"/>
          <p:cNvSpPr/>
          <p:nvPr/>
        </p:nvSpPr>
        <p:spPr>
          <a:xfrm>
            <a:off x="459396" y="2979775"/>
            <a:ext cx="8269121" cy="702519"/>
          </a:xfrm>
          <a:prstGeom prst="roundRect">
            <a:avLst>
              <a:gd fmla="val 16667" name="adj"/>
            </a:avLst>
          </a:prstGeom>
          <a:solidFill>
            <a:schemeClr val="accent3"/>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9"/>
          <p:cNvSpPr/>
          <p:nvPr/>
        </p:nvSpPr>
        <p:spPr>
          <a:xfrm>
            <a:off x="459396" y="3834694"/>
            <a:ext cx="8269121" cy="702519"/>
          </a:xfrm>
          <a:prstGeom prst="roundRect">
            <a:avLst>
              <a:gd fmla="val 16667" name="adj"/>
            </a:avLst>
          </a:prstGeom>
          <a:solidFill>
            <a:schemeClr val="accent2"/>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39"/>
          <p:cNvSpPr/>
          <p:nvPr/>
        </p:nvSpPr>
        <p:spPr>
          <a:xfrm>
            <a:off x="459396" y="4689613"/>
            <a:ext cx="8269121" cy="702519"/>
          </a:xfrm>
          <a:prstGeom prst="roundRect">
            <a:avLst>
              <a:gd fmla="val 16667" name="adj"/>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39"/>
          <p:cNvSpPr/>
          <p:nvPr/>
        </p:nvSpPr>
        <p:spPr>
          <a:xfrm>
            <a:off x="459396" y="5544532"/>
            <a:ext cx="8269121" cy="70251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39"/>
          <p:cNvSpPr txBox="1"/>
          <p:nvPr/>
        </p:nvSpPr>
        <p:spPr>
          <a:xfrm rot="-5400000">
            <a:off x="384815" y="5677630"/>
            <a:ext cx="75712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 </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Of Record</a:t>
            </a:r>
            <a:endParaRPr/>
          </a:p>
        </p:txBody>
      </p:sp>
      <p:sp>
        <p:nvSpPr>
          <p:cNvPr id="330" name="Google Shape;330;p39"/>
          <p:cNvSpPr txBox="1"/>
          <p:nvPr/>
        </p:nvSpPr>
        <p:spPr>
          <a:xfrm rot="-5400000">
            <a:off x="536392" y="4798128"/>
            <a:ext cx="45397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Data</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Virt</a:t>
            </a:r>
            <a:endParaRPr sz="1100">
              <a:solidFill>
                <a:schemeClr val="dk1"/>
              </a:solidFill>
              <a:latin typeface="Calibri"/>
              <a:ea typeface="Calibri"/>
              <a:cs typeface="Calibri"/>
              <a:sym typeface="Calibri"/>
            </a:endParaRPr>
          </a:p>
        </p:txBody>
      </p:sp>
      <p:sp>
        <p:nvSpPr>
          <p:cNvPr id="331" name="Google Shape;331;p39"/>
          <p:cNvSpPr txBox="1"/>
          <p:nvPr/>
        </p:nvSpPr>
        <p:spPr>
          <a:xfrm rot="-5400000">
            <a:off x="549217" y="4006269"/>
            <a:ext cx="42832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SOA</a:t>
            </a:r>
            <a:endParaRPr/>
          </a:p>
        </p:txBody>
      </p:sp>
      <p:sp>
        <p:nvSpPr>
          <p:cNvPr id="332" name="Google Shape;332;p39"/>
          <p:cNvSpPr txBox="1"/>
          <p:nvPr/>
        </p:nvSpPr>
        <p:spPr>
          <a:xfrm rot="-5400000">
            <a:off x="597622" y="3172441"/>
            <a:ext cx="37470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API</a:t>
            </a:r>
            <a:endParaRPr/>
          </a:p>
        </p:txBody>
      </p:sp>
      <p:sp>
        <p:nvSpPr>
          <p:cNvPr id="333" name="Google Shape;333;p39"/>
          <p:cNvSpPr txBox="1"/>
          <p:nvPr/>
        </p:nvSpPr>
        <p:spPr>
          <a:xfrm rot="-5400000">
            <a:off x="392731" y="2280995"/>
            <a:ext cx="79644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Systems</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Of Engmnt</a:t>
            </a:r>
            <a:endParaRPr sz="1100">
              <a:solidFill>
                <a:schemeClr val="dk1"/>
              </a:solidFill>
              <a:latin typeface="Calibri"/>
              <a:ea typeface="Calibri"/>
              <a:cs typeface="Calibri"/>
              <a:sym typeface="Calibri"/>
            </a:endParaRPr>
          </a:p>
        </p:txBody>
      </p:sp>
      <p:sp>
        <p:nvSpPr>
          <p:cNvPr id="334" name="Google Shape;334;p39"/>
          <p:cNvSpPr/>
          <p:nvPr/>
        </p:nvSpPr>
        <p:spPr>
          <a:xfrm>
            <a:off x="1124857"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39"/>
          <p:cNvSpPr/>
          <p:nvPr/>
        </p:nvSpPr>
        <p:spPr>
          <a:xfrm>
            <a:off x="2474686"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39"/>
          <p:cNvSpPr/>
          <p:nvPr/>
        </p:nvSpPr>
        <p:spPr>
          <a:xfrm>
            <a:off x="3824515" y="1173240"/>
            <a:ext cx="2126342"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9"/>
          <p:cNvSpPr/>
          <p:nvPr/>
        </p:nvSpPr>
        <p:spPr>
          <a:xfrm>
            <a:off x="60693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39"/>
          <p:cNvSpPr/>
          <p:nvPr/>
        </p:nvSpPr>
        <p:spPr>
          <a:xfrm>
            <a:off x="73526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39"/>
          <p:cNvSpPr txBox="1"/>
          <p:nvPr/>
        </p:nvSpPr>
        <p:spPr>
          <a:xfrm>
            <a:off x="1378857" y="1158254"/>
            <a:ext cx="6564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Develop</a:t>
            </a:r>
            <a:endParaRPr/>
          </a:p>
        </p:txBody>
      </p:sp>
      <p:sp>
        <p:nvSpPr>
          <p:cNvPr id="340" name="Google Shape;340;p39"/>
          <p:cNvSpPr txBox="1"/>
          <p:nvPr/>
        </p:nvSpPr>
        <p:spPr>
          <a:xfrm>
            <a:off x="2781186" y="1155659"/>
            <a:ext cx="599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Publish</a:t>
            </a:r>
            <a:endParaRPr/>
          </a:p>
        </p:txBody>
      </p:sp>
      <p:sp>
        <p:nvSpPr>
          <p:cNvPr id="341" name="Google Shape;341;p39"/>
          <p:cNvSpPr txBox="1"/>
          <p:nvPr/>
        </p:nvSpPr>
        <p:spPr>
          <a:xfrm>
            <a:off x="4183514" y="1153064"/>
            <a:ext cx="1440771" cy="266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Consume and Run</a:t>
            </a:r>
            <a:endParaRPr/>
          </a:p>
        </p:txBody>
      </p:sp>
      <p:sp>
        <p:nvSpPr>
          <p:cNvPr id="342" name="Google Shape;342;p39"/>
          <p:cNvSpPr txBox="1"/>
          <p:nvPr/>
        </p:nvSpPr>
        <p:spPr>
          <a:xfrm>
            <a:off x="5950857" y="1158254"/>
            <a:ext cx="144077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Secure</a:t>
            </a:r>
            <a:endParaRPr/>
          </a:p>
        </p:txBody>
      </p:sp>
      <p:sp>
        <p:nvSpPr>
          <p:cNvPr id="343" name="Google Shape;343;p39"/>
          <p:cNvSpPr txBox="1"/>
          <p:nvPr/>
        </p:nvSpPr>
        <p:spPr>
          <a:xfrm>
            <a:off x="7251461" y="1150469"/>
            <a:ext cx="144077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Monitor and</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Manage</a:t>
            </a:r>
            <a:endParaRPr/>
          </a:p>
        </p:txBody>
      </p:sp>
      <p:sp>
        <p:nvSpPr>
          <p:cNvPr id="344" name="Google Shape;344;p39"/>
          <p:cNvSpPr/>
          <p:nvPr/>
        </p:nvSpPr>
        <p:spPr>
          <a:xfrm>
            <a:off x="1209524"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Development</a:t>
            </a:r>
            <a:endParaRPr/>
          </a:p>
        </p:txBody>
      </p:sp>
      <p:sp>
        <p:nvSpPr>
          <p:cNvPr id="345" name="Google Shape;345;p39"/>
          <p:cNvSpPr/>
          <p:nvPr/>
        </p:nvSpPr>
        <p:spPr>
          <a:xfrm>
            <a:off x="3899066"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Mobile Apps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Apps</a:t>
            </a:r>
            <a:endParaRPr/>
          </a:p>
        </p:txBody>
      </p:sp>
      <p:sp>
        <p:nvSpPr>
          <p:cNvPr id="346" name="Google Shape;346;p39"/>
          <p:cNvSpPr/>
          <p:nvPr/>
        </p:nvSpPr>
        <p:spPr>
          <a:xfrm>
            <a:off x="1209524"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SDKs</a:t>
            </a:r>
            <a:endParaRPr/>
          </a:p>
        </p:txBody>
      </p:sp>
      <p:sp>
        <p:nvSpPr>
          <p:cNvPr id="347" name="Google Shape;347;p39"/>
          <p:cNvSpPr/>
          <p:nvPr/>
        </p:nvSpPr>
        <p:spPr>
          <a:xfrm>
            <a:off x="1209524"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 Tooling</a:t>
            </a:r>
            <a:endParaRPr/>
          </a:p>
        </p:txBody>
      </p:sp>
      <p:sp>
        <p:nvSpPr>
          <p:cNvPr id="348" name="Google Shape;348;p39"/>
          <p:cNvSpPr/>
          <p:nvPr/>
        </p:nvSpPr>
        <p:spPr>
          <a:xfrm>
            <a:off x="1209524"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Taxonomy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Ontology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Data Tooling</a:t>
            </a:r>
            <a:endParaRPr/>
          </a:p>
        </p:txBody>
      </p:sp>
      <p:sp>
        <p:nvSpPr>
          <p:cNvPr id="349" name="Google Shape;349;p39"/>
          <p:cNvSpPr/>
          <p:nvPr/>
        </p:nvSpPr>
        <p:spPr>
          <a:xfrm>
            <a:off x="1209524"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Legacy Tooling</a:t>
            </a:r>
            <a:endParaRPr/>
          </a:p>
        </p:txBody>
      </p:sp>
      <p:sp>
        <p:nvSpPr>
          <p:cNvPr id="350" name="Google Shape;350;p39"/>
          <p:cNvSpPr/>
          <p:nvPr/>
        </p:nvSpPr>
        <p:spPr>
          <a:xfrm>
            <a:off x="2574723"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Public / Private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App Store</a:t>
            </a:r>
            <a:endParaRPr/>
          </a:p>
        </p:txBody>
      </p:sp>
      <p:sp>
        <p:nvSpPr>
          <p:cNvPr id="351" name="Google Shape;351;p39"/>
          <p:cNvSpPr/>
          <p:nvPr/>
        </p:nvSpPr>
        <p:spPr>
          <a:xfrm>
            <a:off x="2574723"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Store</a:t>
            </a:r>
            <a:endParaRPr/>
          </a:p>
        </p:txBody>
      </p:sp>
      <p:sp>
        <p:nvSpPr>
          <p:cNvPr id="352" name="Google Shape;352;p39"/>
          <p:cNvSpPr/>
          <p:nvPr/>
        </p:nvSpPr>
        <p:spPr>
          <a:xfrm>
            <a:off x="2574723"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Governance Registry</a:t>
            </a:r>
            <a:endParaRPr/>
          </a:p>
        </p:txBody>
      </p:sp>
      <p:sp>
        <p:nvSpPr>
          <p:cNvPr id="353" name="Google Shape;353;p39"/>
          <p:cNvSpPr/>
          <p:nvPr/>
        </p:nvSpPr>
        <p:spPr>
          <a:xfrm>
            <a:off x="2574723"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Registry and Governance</a:t>
            </a:r>
            <a:endParaRPr/>
          </a:p>
        </p:txBody>
      </p:sp>
      <p:sp>
        <p:nvSpPr>
          <p:cNvPr id="354" name="Google Shape;354;p39"/>
          <p:cNvSpPr/>
          <p:nvPr/>
        </p:nvSpPr>
        <p:spPr>
          <a:xfrm>
            <a:off x="2574723"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Traditional Documentation</a:t>
            </a:r>
            <a:endParaRPr/>
          </a:p>
        </p:txBody>
      </p:sp>
      <p:sp>
        <p:nvSpPr>
          <p:cNvPr id="355" name="Google Shape;355;p39"/>
          <p:cNvSpPr/>
          <p:nvPr/>
        </p:nvSpPr>
        <p:spPr>
          <a:xfrm>
            <a:off x="6154059" y="2225525"/>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SSO</a:t>
            </a:r>
            <a:endParaRPr/>
          </a:p>
        </p:txBody>
      </p:sp>
      <p:sp>
        <p:nvSpPr>
          <p:cNvPr id="356" name="Google Shape;356;p39"/>
          <p:cNvSpPr/>
          <p:nvPr/>
        </p:nvSpPr>
        <p:spPr>
          <a:xfrm>
            <a:off x="6154059"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Access Control</a:t>
            </a:r>
            <a:endParaRPr/>
          </a:p>
        </p:txBody>
      </p:sp>
      <p:sp>
        <p:nvSpPr>
          <p:cNvPr id="357" name="Google Shape;357;p39"/>
          <p:cNvSpPr/>
          <p:nvPr/>
        </p:nvSpPr>
        <p:spPr>
          <a:xfrm>
            <a:off x="6154059"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Access Control</a:t>
            </a:r>
            <a:endParaRPr/>
          </a:p>
        </p:txBody>
      </p:sp>
      <p:sp>
        <p:nvSpPr>
          <p:cNvPr id="358" name="Google Shape;358;p39"/>
          <p:cNvSpPr/>
          <p:nvPr/>
        </p:nvSpPr>
        <p:spPr>
          <a:xfrm>
            <a:off x="6154059"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Directory</a:t>
            </a:r>
            <a:endParaRPr/>
          </a:p>
        </p:txBody>
      </p:sp>
      <p:sp>
        <p:nvSpPr>
          <p:cNvPr id="359" name="Google Shape;359;p39"/>
          <p:cNvSpPr/>
          <p:nvPr/>
        </p:nvSpPr>
        <p:spPr>
          <a:xfrm>
            <a:off x="7428981"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Device Management</a:t>
            </a:r>
            <a:endParaRPr/>
          </a:p>
        </p:txBody>
      </p:sp>
      <p:sp>
        <p:nvSpPr>
          <p:cNvPr id="360" name="Google Shape;360;p39"/>
          <p:cNvSpPr/>
          <p:nvPr/>
        </p:nvSpPr>
        <p:spPr>
          <a:xfrm>
            <a:off x="7428981"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Analytics</a:t>
            </a:r>
            <a:endParaRPr/>
          </a:p>
        </p:txBody>
      </p:sp>
      <p:sp>
        <p:nvSpPr>
          <p:cNvPr id="361" name="Google Shape;361;p39"/>
          <p:cNvSpPr/>
          <p:nvPr/>
        </p:nvSpPr>
        <p:spPr>
          <a:xfrm>
            <a:off x="7428981"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Business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Analytics Monitor</a:t>
            </a:r>
            <a:endParaRPr/>
          </a:p>
        </p:txBody>
      </p:sp>
      <p:sp>
        <p:nvSpPr>
          <p:cNvPr id="362" name="Google Shape;362;p39"/>
          <p:cNvSpPr/>
          <p:nvPr/>
        </p:nvSpPr>
        <p:spPr>
          <a:xfrm>
            <a:off x="7428981"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Analytics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Big Data</a:t>
            </a:r>
            <a:endParaRPr/>
          </a:p>
        </p:txBody>
      </p:sp>
      <p:sp>
        <p:nvSpPr>
          <p:cNvPr id="363" name="Google Shape;363;p39"/>
          <p:cNvSpPr/>
          <p:nvPr/>
        </p:nvSpPr>
        <p:spPr>
          <a:xfrm>
            <a:off x="7428981"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Monitoring</a:t>
            </a:r>
            <a:endParaRPr/>
          </a:p>
        </p:txBody>
      </p:sp>
      <p:sp>
        <p:nvSpPr>
          <p:cNvPr id="364" name="Google Shape;364;p39"/>
          <p:cNvSpPr/>
          <p:nvPr/>
        </p:nvSpPr>
        <p:spPr>
          <a:xfrm>
            <a:off x="3899067" y="3067264"/>
            <a:ext cx="3299542" cy="15335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Gateway</a:t>
            </a:r>
            <a:endParaRPr/>
          </a:p>
        </p:txBody>
      </p:sp>
      <p:sp>
        <p:nvSpPr>
          <p:cNvPr id="365" name="Google Shape;365;p39"/>
          <p:cNvSpPr/>
          <p:nvPr/>
        </p:nvSpPr>
        <p:spPr>
          <a:xfrm>
            <a:off x="3899066" y="3866214"/>
            <a:ext cx="1944913" cy="17090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Enterprise API Gateway</a:t>
            </a:r>
            <a:endParaRPr/>
          </a:p>
        </p:txBody>
      </p:sp>
      <p:sp>
        <p:nvSpPr>
          <p:cNvPr id="366" name="Google Shape;366;p39"/>
          <p:cNvSpPr/>
          <p:nvPr/>
        </p:nvSpPr>
        <p:spPr>
          <a:xfrm>
            <a:off x="3899066" y="4739997"/>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Services</a:t>
            </a:r>
            <a:endParaRPr/>
          </a:p>
        </p:txBody>
      </p:sp>
      <p:sp>
        <p:nvSpPr>
          <p:cNvPr id="367" name="Google Shape;367;p39"/>
          <p:cNvSpPr/>
          <p:nvPr/>
        </p:nvSpPr>
        <p:spPr>
          <a:xfrm>
            <a:off x="3967107"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SAP</a:t>
            </a:r>
            <a:endParaRPr/>
          </a:p>
        </p:txBody>
      </p:sp>
      <p:sp>
        <p:nvSpPr>
          <p:cNvPr id="368" name="Google Shape;368;p39"/>
          <p:cNvSpPr/>
          <p:nvPr/>
        </p:nvSpPr>
        <p:spPr>
          <a:xfrm>
            <a:off x="4924352"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Portal</a:t>
            </a:r>
            <a:endParaRPr/>
          </a:p>
        </p:txBody>
      </p:sp>
      <p:sp>
        <p:nvSpPr>
          <p:cNvPr id="369" name="Google Shape;369;p39"/>
          <p:cNvSpPr/>
          <p:nvPr/>
        </p:nvSpPr>
        <p:spPr>
          <a:xfrm>
            <a:off x="6157047" y="2489993"/>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Web Access Mgt</a:t>
            </a:r>
            <a:endParaRPr sz="900">
              <a:solidFill>
                <a:schemeClr val="dk1"/>
              </a:solidFill>
              <a:latin typeface="Calibri"/>
              <a:ea typeface="Calibri"/>
              <a:cs typeface="Calibri"/>
              <a:sym typeface="Calibri"/>
            </a:endParaRPr>
          </a:p>
        </p:txBody>
      </p:sp>
      <p:sp>
        <p:nvSpPr>
          <p:cNvPr id="370" name="Google Shape;370;p39"/>
          <p:cNvSpPr/>
          <p:nvPr/>
        </p:nvSpPr>
        <p:spPr>
          <a:xfrm>
            <a:off x="3902054" y="3300424"/>
            <a:ext cx="1944913" cy="17669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MBaaS</a:t>
            </a:r>
            <a:endParaRPr sz="1000">
              <a:solidFill>
                <a:schemeClr val="dk1"/>
              </a:solidFill>
              <a:latin typeface="Calibri"/>
              <a:ea typeface="Calibri"/>
              <a:cs typeface="Calibri"/>
              <a:sym typeface="Calibri"/>
            </a:endParaRPr>
          </a:p>
        </p:txBody>
      </p:sp>
      <p:sp>
        <p:nvSpPr>
          <p:cNvPr id="371" name="Google Shape;371;p39"/>
          <p:cNvSpPr/>
          <p:nvPr/>
        </p:nvSpPr>
        <p:spPr>
          <a:xfrm>
            <a:off x="6157047" y="3300425"/>
            <a:ext cx="1041561" cy="17668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OAuth2</a:t>
            </a:r>
            <a:endParaRPr/>
          </a:p>
        </p:txBody>
      </p:sp>
      <p:sp>
        <p:nvSpPr>
          <p:cNvPr id="372" name="Google Shape;372;p39"/>
          <p:cNvSpPr/>
          <p:nvPr/>
        </p:nvSpPr>
        <p:spPr>
          <a:xfrm>
            <a:off x="3902055" y="4075314"/>
            <a:ext cx="913649"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Orchestration</a:t>
            </a:r>
            <a:endParaRPr/>
          </a:p>
        </p:txBody>
      </p:sp>
      <p:sp>
        <p:nvSpPr>
          <p:cNvPr id="373" name="Google Shape;373;p39"/>
          <p:cNvSpPr/>
          <p:nvPr/>
        </p:nvSpPr>
        <p:spPr>
          <a:xfrm>
            <a:off x="4924352" y="4084465"/>
            <a:ext cx="916638" cy="19994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Workflow</a:t>
            </a:r>
            <a:endParaRPr/>
          </a:p>
        </p:txBody>
      </p:sp>
      <p:sp>
        <p:nvSpPr>
          <p:cNvPr id="374" name="Google Shape;374;p39"/>
          <p:cNvSpPr/>
          <p:nvPr/>
        </p:nvSpPr>
        <p:spPr>
          <a:xfrm>
            <a:off x="3899066" y="4316773"/>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RT Stream Proc</a:t>
            </a:r>
            <a:endParaRPr sz="600">
              <a:solidFill>
                <a:schemeClr val="dk1"/>
              </a:solidFill>
              <a:latin typeface="Calibri"/>
              <a:ea typeface="Calibri"/>
              <a:cs typeface="Calibri"/>
              <a:sym typeface="Calibri"/>
            </a:endParaRPr>
          </a:p>
        </p:txBody>
      </p:sp>
      <p:sp>
        <p:nvSpPr>
          <p:cNvPr id="375" name="Google Shape;375;p39"/>
          <p:cNvSpPr/>
          <p:nvPr/>
        </p:nvSpPr>
        <p:spPr>
          <a:xfrm>
            <a:off x="4930329" y="4307094"/>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ESB</a:t>
            </a:r>
            <a:endParaRPr/>
          </a:p>
        </p:txBody>
      </p:sp>
      <p:sp>
        <p:nvSpPr>
          <p:cNvPr id="376" name="Google Shape;376;p39"/>
          <p:cNvSpPr/>
          <p:nvPr/>
        </p:nvSpPr>
        <p:spPr>
          <a:xfrm>
            <a:off x="3893630" y="4993731"/>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 Cache</a:t>
            </a:r>
            <a:endParaRPr/>
          </a:p>
        </p:txBody>
      </p:sp>
      <p:sp>
        <p:nvSpPr>
          <p:cNvPr id="377" name="Google Shape;377;p39"/>
          <p:cNvSpPr/>
          <p:nvPr/>
        </p:nvSpPr>
        <p:spPr>
          <a:xfrm>
            <a:off x="3961670" y="5887269"/>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Oracle</a:t>
            </a:r>
            <a:endParaRPr/>
          </a:p>
        </p:txBody>
      </p:sp>
      <p:sp>
        <p:nvSpPr>
          <p:cNvPr id="378" name="Google Shape;378;p39"/>
          <p:cNvSpPr/>
          <p:nvPr/>
        </p:nvSpPr>
        <p:spPr>
          <a:xfrm>
            <a:off x="4417051"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MF</a:t>
            </a:r>
            <a:endParaRPr/>
          </a:p>
        </p:txBody>
      </p:sp>
      <p:sp>
        <p:nvSpPr>
          <p:cNvPr id="379" name="Google Shape;379;p39"/>
          <p:cNvSpPr/>
          <p:nvPr/>
        </p:nvSpPr>
        <p:spPr>
          <a:xfrm>
            <a:off x="4422031" y="588398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CICS</a:t>
            </a:r>
            <a:endParaRPr/>
          </a:p>
        </p:txBody>
      </p:sp>
      <p:sp>
        <p:nvSpPr>
          <p:cNvPr id="380" name="Google Shape;380;p39"/>
          <p:cNvSpPr/>
          <p:nvPr/>
        </p:nvSpPr>
        <p:spPr>
          <a:xfrm>
            <a:off x="4864291" y="56458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P’Soft</a:t>
            </a:r>
            <a:endParaRPr sz="700">
              <a:solidFill>
                <a:schemeClr val="dk1"/>
              </a:solidFill>
              <a:latin typeface="Calibri"/>
              <a:ea typeface="Calibri"/>
              <a:cs typeface="Calibri"/>
              <a:sym typeface="Calibri"/>
            </a:endParaRPr>
          </a:p>
        </p:txBody>
      </p:sp>
      <p:sp>
        <p:nvSpPr>
          <p:cNvPr id="381" name="Google Shape;381;p39"/>
          <p:cNvSpPr/>
          <p:nvPr/>
        </p:nvSpPr>
        <p:spPr>
          <a:xfrm>
            <a:off x="4869271" y="58889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IBM</a:t>
            </a:r>
            <a:endParaRPr/>
          </a:p>
        </p:txBody>
      </p:sp>
      <p:sp>
        <p:nvSpPr>
          <p:cNvPr id="382" name="Google Shape;382;p39"/>
          <p:cNvSpPr/>
          <p:nvPr/>
        </p:nvSpPr>
        <p:spPr>
          <a:xfrm>
            <a:off x="5311531" y="565082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Legacy</a:t>
            </a:r>
            <a:endParaRPr/>
          </a:p>
        </p:txBody>
      </p:sp>
      <p:sp>
        <p:nvSpPr>
          <p:cNvPr id="383" name="Google Shape;383;p39"/>
          <p:cNvSpPr/>
          <p:nvPr/>
        </p:nvSpPr>
        <p:spPr>
          <a:xfrm>
            <a:off x="5316511" y="58939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CRM</a:t>
            </a:r>
            <a:endParaRPr/>
          </a:p>
        </p:txBody>
      </p:sp>
      <p:pic>
        <p:nvPicPr>
          <p:cNvPr id="384" name="Google Shape;384;p39"/>
          <p:cNvPicPr preferRelativeResize="0"/>
          <p:nvPr/>
        </p:nvPicPr>
        <p:blipFill rotWithShape="1">
          <a:blip r:embed="rId3">
            <a:alphaModFix/>
          </a:blip>
          <a:srcRect b="0" l="0" r="0" t="0"/>
          <a:stretch/>
        </p:blipFill>
        <p:spPr>
          <a:xfrm>
            <a:off x="1390616" y="1445498"/>
            <a:ext cx="602798" cy="602798"/>
          </a:xfrm>
          <a:prstGeom prst="rect">
            <a:avLst/>
          </a:prstGeom>
          <a:noFill/>
          <a:ln>
            <a:noFill/>
          </a:ln>
        </p:spPr>
      </p:pic>
      <p:pic>
        <p:nvPicPr>
          <p:cNvPr id="385" name="Google Shape;385;p39"/>
          <p:cNvPicPr preferRelativeResize="0"/>
          <p:nvPr/>
        </p:nvPicPr>
        <p:blipFill rotWithShape="1">
          <a:blip r:embed="rId4">
            <a:alphaModFix/>
          </a:blip>
          <a:srcRect b="0" l="0" r="0" t="0"/>
          <a:stretch/>
        </p:blipFill>
        <p:spPr>
          <a:xfrm>
            <a:off x="2845933" y="1536762"/>
            <a:ext cx="499776" cy="499776"/>
          </a:xfrm>
          <a:prstGeom prst="rect">
            <a:avLst/>
          </a:prstGeom>
          <a:noFill/>
          <a:ln>
            <a:noFill/>
          </a:ln>
        </p:spPr>
      </p:pic>
      <p:pic>
        <p:nvPicPr>
          <p:cNvPr id="386" name="Google Shape;386;p39"/>
          <p:cNvPicPr preferRelativeResize="0"/>
          <p:nvPr/>
        </p:nvPicPr>
        <p:blipFill rotWithShape="1">
          <a:blip r:embed="rId5">
            <a:alphaModFix/>
          </a:blip>
          <a:srcRect b="0" l="0" r="0" t="0"/>
          <a:stretch/>
        </p:blipFill>
        <p:spPr>
          <a:xfrm>
            <a:off x="4006680" y="1419864"/>
            <a:ext cx="638078" cy="640927"/>
          </a:xfrm>
          <a:prstGeom prst="rect">
            <a:avLst/>
          </a:prstGeom>
          <a:noFill/>
          <a:ln>
            <a:noFill/>
          </a:ln>
        </p:spPr>
      </p:pic>
      <p:pic>
        <p:nvPicPr>
          <p:cNvPr id="387" name="Google Shape;387;p39"/>
          <p:cNvPicPr preferRelativeResize="0"/>
          <p:nvPr/>
        </p:nvPicPr>
        <p:blipFill rotWithShape="1">
          <a:blip r:embed="rId6">
            <a:alphaModFix/>
          </a:blip>
          <a:srcRect b="0" l="0" r="0" t="0"/>
          <a:stretch/>
        </p:blipFill>
        <p:spPr>
          <a:xfrm>
            <a:off x="5033245" y="1445498"/>
            <a:ext cx="591040" cy="591040"/>
          </a:xfrm>
          <a:prstGeom prst="rect">
            <a:avLst/>
          </a:prstGeom>
          <a:noFill/>
          <a:ln>
            <a:noFill/>
          </a:ln>
        </p:spPr>
      </p:pic>
      <p:pic>
        <p:nvPicPr>
          <p:cNvPr id="388" name="Google Shape;388;p39"/>
          <p:cNvPicPr preferRelativeResize="0"/>
          <p:nvPr/>
        </p:nvPicPr>
        <p:blipFill rotWithShape="1">
          <a:blip r:embed="rId7">
            <a:alphaModFix/>
          </a:blip>
          <a:srcRect b="0" l="0" r="0" t="0"/>
          <a:stretch/>
        </p:blipFill>
        <p:spPr>
          <a:xfrm>
            <a:off x="6408589" y="1452543"/>
            <a:ext cx="544641" cy="544641"/>
          </a:xfrm>
          <a:prstGeom prst="rect">
            <a:avLst/>
          </a:prstGeom>
          <a:noFill/>
          <a:ln>
            <a:noFill/>
          </a:ln>
        </p:spPr>
      </p:pic>
      <p:pic>
        <p:nvPicPr>
          <p:cNvPr id="389" name="Google Shape;389;p39"/>
          <p:cNvPicPr preferRelativeResize="0"/>
          <p:nvPr/>
        </p:nvPicPr>
        <p:blipFill rotWithShape="1">
          <a:blip r:embed="rId8">
            <a:alphaModFix/>
          </a:blip>
          <a:srcRect b="0" l="0" r="0" t="0"/>
          <a:stretch/>
        </p:blipFill>
        <p:spPr>
          <a:xfrm>
            <a:off x="7706934" y="1550163"/>
            <a:ext cx="486375" cy="486375"/>
          </a:xfrm>
          <a:prstGeom prst="rect">
            <a:avLst/>
          </a:prstGeom>
          <a:noFill/>
          <a:ln>
            <a:noFill/>
          </a:ln>
        </p:spPr>
      </p:pic>
      <p:sp>
        <p:nvSpPr>
          <p:cNvPr id="390" name="Google Shape;390;p39"/>
          <p:cNvSpPr/>
          <p:nvPr/>
        </p:nvSpPr>
        <p:spPr>
          <a:xfrm>
            <a:off x="3902055" y="5247465"/>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Adapter Layer</a:t>
            </a:r>
            <a:endParaRPr/>
          </a:p>
        </p:txBody>
      </p:sp>
      <p:sp>
        <p:nvSpPr>
          <p:cNvPr id="391" name="Google Shape;391;p39"/>
          <p:cNvSpPr txBox="1"/>
          <p:nvPr>
            <p:ph type="title"/>
          </p:nvPr>
        </p:nvSpPr>
        <p:spPr>
          <a:xfrm>
            <a:off x="457200" y="13354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sz="2800"/>
              <a:t>End-to-End Architecture and Functional Requirements</a:t>
            </a:r>
            <a:br>
              <a:rPr lang="en-US" sz="2800"/>
            </a:br>
            <a:r>
              <a:rPr lang="en-US" sz="2800"/>
              <a:t>for a Connected Business</a:t>
            </a:r>
            <a:br>
              <a:rPr lang="en-US" sz="2800"/>
            </a:b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Micro and Macro Services</a:t>
            </a:r>
            <a:br>
              <a:rPr lang="en-US" sz="3200"/>
            </a:br>
            <a:r>
              <a:rPr lang="en-US" sz="3200"/>
              <a:t>“Segmented Architecture”</a:t>
            </a:r>
            <a:endParaRPr/>
          </a:p>
        </p:txBody>
      </p:sp>
      <p:grpSp>
        <p:nvGrpSpPr>
          <p:cNvPr id="397" name="Google Shape;397;p40"/>
          <p:cNvGrpSpPr/>
          <p:nvPr/>
        </p:nvGrpSpPr>
        <p:grpSpPr>
          <a:xfrm rot="5400000">
            <a:off x="1270100" y="3051684"/>
            <a:ext cx="2040721" cy="3410273"/>
            <a:chOff x="5765394" y="1783614"/>
            <a:chExt cx="2040721" cy="3410273"/>
          </a:xfrm>
        </p:grpSpPr>
        <p:grpSp>
          <p:nvGrpSpPr>
            <p:cNvPr id="398" name="Google Shape;398;p40"/>
            <p:cNvGrpSpPr/>
            <p:nvPr/>
          </p:nvGrpSpPr>
          <p:grpSpPr>
            <a:xfrm>
              <a:off x="6452945" y="3562666"/>
              <a:ext cx="1213016" cy="670640"/>
              <a:chOff x="7363722" y="2611212"/>
              <a:chExt cx="1213016" cy="670640"/>
            </a:xfrm>
          </p:grpSpPr>
          <p:sp>
            <p:nvSpPr>
              <p:cNvPr id="399" name="Google Shape;39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2" name="Google Shape;402;p40"/>
            <p:cNvGrpSpPr/>
            <p:nvPr/>
          </p:nvGrpSpPr>
          <p:grpSpPr>
            <a:xfrm>
              <a:off x="6474353" y="1893208"/>
              <a:ext cx="1213016" cy="670640"/>
              <a:chOff x="7363722" y="2611212"/>
              <a:chExt cx="1213016" cy="670640"/>
            </a:xfrm>
          </p:grpSpPr>
          <p:sp>
            <p:nvSpPr>
              <p:cNvPr id="403" name="Google Shape;403;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6" name="Google Shape;406;p40"/>
            <p:cNvGrpSpPr/>
            <p:nvPr/>
          </p:nvGrpSpPr>
          <p:grpSpPr>
            <a:xfrm>
              <a:off x="6474348" y="2727937"/>
              <a:ext cx="1213016" cy="670640"/>
              <a:chOff x="7363722" y="2611212"/>
              <a:chExt cx="1213016" cy="670640"/>
            </a:xfrm>
          </p:grpSpPr>
          <p:sp>
            <p:nvSpPr>
              <p:cNvPr id="407" name="Google Shape;40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0" name="Google Shape;410;p40"/>
            <p:cNvGrpSpPr/>
            <p:nvPr/>
          </p:nvGrpSpPr>
          <p:grpSpPr>
            <a:xfrm>
              <a:off x="6448364" y="4385706"/>
              <a:ext cx="1213016" cy="670640"/>
              <a:chOff x="7363722" y="2611212"/>
              <a:chExt cx="1213016" cy="670640"/>
            </a:xfrm>
          </p:grpSpPr>
          <p:sp>
            <p:nvSpPr>
              <p:cNvPr id="411" name="Google Shape;41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4" name="Google Shape;414;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15" name="Google Shape;415;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6" name="Google Shape;416;p40"/>
          <p:cNvGrpSpPr/>
          <p:nvPr/>
        </p:nvGrpSpPr>
        <p:grpSpPr>
          <a:xfrm rot="5400000">
            <a:off x="5018736" y="3051684"/>
            <a:ext cx="2040721" cy="3410273"/>
            <a:chOff x="5765394" y="1783614"/>
            <a:chExt cx="2040721" cy="3410273"/>
          </a:xfrm>
        </p:grpSpPr>
        <p:grpSp>
          <p:nvGrpSpPr>
            <p:cNvPr id="417" name="Google Shape;417;p40"/>
            <p:cNvGrpSpPr/>
            <p:nvPr/>
          </p:nvGrpSpPr>
          <p:grpSpPr>
            <a:xfrm>
              <a:off x="6452945" y="3562666"/>
              <a:ext cx="1213016" cy="670640"/>
              <a:chOff x="7363722" y="2611212"/>
              <a:chExt cx="1213016" cy="670640"/>
            </a:xfrm>
          </p:grpSpPr>
          <p:sp>
            <p:nvSpPr>
              <p:cNvPr id="418" name="Google Shape;418;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1" name="Google Shape;421;p40"/>
            <p:cNvGrpSpPr/>
            <p:nvPr/>
          </p:nvGrpSpPr>
          <p:grpSpPr>
            <a:xfrm>
              <a:off x="6474353" y="1893208"/>
              <a:ext cx="1213016" cy="670640"/>
              <a:chOff x="7363722" y="2611212"/>
              <a:chExt cx="1213016" cy="670640"/>
            </a:xfrm>
          </p:grpSpPr>
          <p:sp>
            <p:nvSpPr>
              <p:cNvPr id="422" name="Google Shape;422;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5" name="Google Shape;425;p40"/>
            <p:cNvGrpSpPr/>
            <p:nvPr/>
          </p:nvGrpSpPr>
          <p:grpSpPr>
            <a:xfrm>
              <a:off x="6474348" y="2727937"/>
              <a:ext cx="1213016" cy="670640"/>
              <a:chOff x="7363722" y="2611212"/>
              <a:chExt cx="1213016" cy="670640"/>
            </a:xfrm>
          </p:grpSpPr>
          <p:sp>
            <p:nvSpPr>
              <p:cNvPr id="426" name="Google Shape;426;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9" name="Google Shape;429;p40"/>
            <p:cNvGrpSpPr/>
            <p:nvPr/>
          </p:nvGrpSpPr>
          <p:grpSpPr>
            <a:xfrm>
              <a:off x="6448364" y="4385706"/>
              <a:ext cx="1213016" cy="670640"/>
              <a:chOff x="7363722" y="2611212"/>
              <a:chExt cx="1213016" cy="670640"/>
            </a:xfrm>
          </p:grpSpPr>
          <p:sp>
            <p:nvSpPr>
              <p:cNvPr id="430" name="Google Shape;430;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3" name="Google Shape;433;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34" name="Google Shape;434;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5" name="Google Shape;435;p40"/>
          <p:cNvGrpSpPr/>
          <p:nvPr/>
        </p:nvGrpSpPr>
        <p:grpSpPr>
          <a:xfrm rot="5400000">
            <a:off x="1270100" y="732862"/>
            <a:ext cx="2040721" cy="3410273"/>
            <a:chOff x="5765394" y="1783614"/>
            <a:chExt cx="2040721" cy="3410273"/>
          </a:xfrm>
        </p:grpSpPr>
        <p:grpSp>
          <p:nvGrpSpPr>
            <p:cNvPr id="436" name="Google Shape;436;p40"/>
            <p:cNvGrpSpPr/>
            <p:nvPr/>
          </p:nvGrpSpPr>
          <p:grpSpPr>
            <a:xfrm>
              <a:off x="6452945" y="3562666"/>
              <a:ext cx="1213016" cy="670640"/>
              <a:chOff x="7363722" y="2611212"/>
              <a:chExt cx="1213016" cy="670640"/>
            </a:xfrm>
          </p:grpSpPr>
          <p:sp>
            <p:nvSpPr>
              <p:cNvPr id="437" name="Google Shape;43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0" name="Google Shape;440;p40"/>
            <p:cNvGrpSpPr/>
            <p:nvPr/>
          </p:nvGrpSpPr>
          <p:grpSpPr>
            <a:xfrm>
              <a:off x="6474353" y="1893208"/>
              <a:ext cx="1213016" cy="670640"/>
              <a:chOff x="7363722" y="2611212"/>
              <a:chExt cx="1213016" cy="670640"/>
            </a:xfrm>
          </p:grpSpPr>
          <p:sp>
            <p:nvSpPr>
              <p:cNvPr id="441" name="Google Shape;44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4" name="Google Shape;444;p40"/>
            <p:cNvGrpSpPr/>
            <p:nvPr/>
          </p:nvGrpSpPr>
          <p:grpSpPr>
            <a:xfrm>
              <a:off x="6474348" y="2727937"/>
              <a:ext cx="1213016" cy="670640"/>
              <a:chOff x="7363722" y="2611212"/>
              <a:chExt cx="1213016" cy="670640"/>
            </a:xfrm>
          </p:grpSpPr>
          <p:sp>
            <p:nvSpPr>
              <p:cNvPr id="445" name="Google Shape;445;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8" name="Google Shape;448;p40"/>
            <p:cNvGrpSpPr/>
            <p:nvPr/>
          </p:nvGrpSpPr>
          <p:grpSpPr>
            <a:xfrm>
              <a:off x="6448364" y="4385706"/>
              <a:ext cx="1213016" cy="670640"/>
              <a:chOff x="7363722" y="2611212"/>
              <a:chExt cx="1213016" cy="670640"/>
            </a:xfrm>
          </p:grpSpPr>
          <p:sp>
            <p:nvSpPr>
              <p:cNvPr id="449" name="Google Shape;44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2" name="Google Shape;452;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53" name="Google Shape;453;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US" sz="2800"/>
              <a:t>Cell Based Architecture</a:t>
            </a:r>
            <a:endParaRPr/>
          </a:p>
        </p:txBody>
      </p:sp>
      <p:pic>
        <p:nvPicPr>
          <p:cNvPr id="459" name="Google Shape;459;p41"/>
          <p:cNvPicPr preferRelativeResize="0"/>
          <p:nvPr/>
        </p:nvPicPr>
        <p:blipFill rotWithShape="1">
          <a:blip r:embed="rId3">
            <a:alphaModFix/>
          </a:blip>
          <a:srcRect b="0" l="0" r="0" t="0"/>
          <a:stretch/>
        </p:blipFill>
        <p:spPr>
          <a:xfrm>
            <a:off x="1756933" y="1158367"/>
            <a:ext cx="5630134" cy="4663186"/>
          </a:xfrm>
          <a:prstGeom prst="rect">
            <a:avLst/>
          </a:prstGeom>
          <a:noFill/>
          <a:ln>
            <a:noFill/>
          </a:ln>
        </p:spPr>
      </p:pic>
      <p:sp>
        <p:nvSpPr>
          <p:cNvPr id="460" name="Google Shape;460;p41"/>
          <p:cNvSpPr/>
          <p:nvPr/>
        </p:nvSpPr>
        <p:spPr>
          <a:xfrm>
            <a:off x="367045" y="5978759"/>
            <a:ext cx="839419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val="tx"/>
                    </a:ext>
                  </a:extLst>
                </a:hlinkClick>
              </a:rPr>
              <a:t>https://github.com/wso2/reference-architecture/blob/master/reference-architecture-cell-based.md</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2"/>
          <p:cNvPicPr preferRelativeResize="0"/>
          <p:nvPr/>
        </p:nvPicPr>
        <p:blipFill rotWithShape="1">
          <a:blip r:embed="rId3">
            <a:alphaModFix/>
          </a:blip>
          <a:srcRect b="0" l="0" r="0" t="0"/>
          <a:stretch/>
        </p:blipFill>
        <p:spPr>
          <a:xfrm>
            <a:off x="2146300" y="0"/>
            <a:ext cx="484094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b="0" l="0" r="0" t="0"/>
          <a:stretch/>
        </p:blipFill>
        <p:spPr>
          <a:xfrm>
            <a:off x="21086" y="928832"/>
            <a:ext cx="8970263" cy="5008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PEPPOL</a:t>
            </a:r>
            <a:endParaRPr/>
          </a:p>
        </p:txBody>
      </p:sp>
      <p:pic>
        <p:nvPicPr>
          <p:cNvPr id="471" name="Google Shape;471;p43"/>
          <p:cNvPicPr preferRelativeResize="0"/>
          <p:nvPr/>
        </p:nvPicPr>
        <p:blipFill rotWithShape="1">
          <a:blip r:embed="rId3">
            <a:alphaModFix/>
          </a:blip>
          <a:srcRect b="0" l="0" r="0" t="0"/>
          <a:stretch/>
        </p:blipFill>
        <p:spPr>
          <a:xfrm>
            <a:off x="205509" y="1417638"/>
            <a:ext cx="8753764" cy="49503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4"/>
          <p:cNvPicPr preferRelativeResize="0"/>
          <p:nvPr/>
        </p:nvPicPr>
        <p:blipFill rotWithShape="1">
          <a:blip r:embed="rId3">
            <a:alphaModFix/>
          </a:blip>
          <a:srcRect b="0" l="0" r="0" t="0"/>
          <a:stretch/>
        </p:blipFill>
        <p:spPr>
          <a:xfrm>
            <a:off x="0" y="1373053"/>
            <a:ext cx="9144000" cy="5498602"/>
          </a:xfrm>
          <a:prstGeom prst="rect">
            <a:avLst/>
          </a:prstGeom>
          <a:noFill/>
          <a:ln>
            <a:noFill/>
          </a:ln>
        </p:spPr>
      </p:pic>
      <p:sp>
        <p:nvSpPr>
          <p:cNvPr id="477" name="Google Shape;477;p44"/>
          <p:cNvSpPr txBox="1"/>
          <p:nvPr>
            <p:ph type="title"/>
          </p:nvPr>
        </p:nvSpPr>
        <p:spPr>
          <a:xfrm>
            <a:off x="457200" y="149747"/>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Montserrat"/>
              <a:buNone/>
            </a:pPr>
            <a:r>
              <a:rPr lang="en-US" sz="2800"/>
              <a:t>June 2016: Tradeshift raise $75m</a:t>
            </a:r>
            <a:br>
              <a:rPr lang="en-US" sz="2800" strike="sngStrike"/>
            </a:br>
            <a:r>
              <a:rPr lang="en-US" sz="2800"/>
              <a:t>May 2018: Tradeshift raise $250m</a:t>
            </a:r>
            <a:endParaRPr sz="2800"/>
          </a:p>
          <a:p>
            <a:pPr indent="0" lvl="0" marL="0" rtl="0" algn="ctr">
              <a:spcBef>
                <a:spcPts val="0"/>
              </a:spcBef>
              <a:spcAft>
                <a:spcPts val="0"/>
              </a:spcAft>
              <a:buClr>
                <a:schemeClr val="dk1"/>
              </a:buClr>
              <a:buSzPts val="3600"/>
              <a:buFont typeface="Montserrat"/>
              <a:buNone/>
            </a:pPr>
            <a:r>
              <a:rPr lang="en-US" sz="2800"/>
              <a:t>Jan 2020: another $240m</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45"/>
          <p:cNvPicPr preferRelativeResize="0"/>
          <p:nvPr/>
        </p:nvPicPr>
        <p:blipFill rotWithShape="1">
          <a:blip r:embed="rId3">
            <a:alphaModFix/>
          </a:blip>
          <a:srcRect b="0" l="0" r="0" t="0"/>
          <a:stretch/>
        </p:blipFill>
        <p:spPr>
          <a:xfrm>
            <a:off x="0" y="600915"/>
            <a:ext cx="9144000" cy="612329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6"/>
          <p:cNvPicPr preferRelativeResize="0"/>
          <p:nvPr/>
        </p:nvPicPr>
        <p:blipFill rotWithShape="1">
          <a:blip r:embed="rId3">
            <a:alphaModFix/>
          </a:blip>
          <a:srcRect b="0" l="0" r="0" t="0"/>
          <a:stretch/>
        </p:blipFill>
        <p:spPr>
          <a:xfrm>
            <a:off x="0" y="508000"/>
            <a:ext cx="9144000" cy="584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a:t>
            </a:r>
            <a:endParaRPr/>
          </a:p>
        </p:txBody>
      </p:sp>
      <p:sp>
        <p:nvSpPr>
          <p:cNvPr id="493" name="Google Shape;493;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 REST and Cloud based SOA approach</a:t>
            </a:r>
            <a:endParaRPr/>
          </a:p>
          <a:p>
            <a:pPr indent="-342900" lvl="0" marL="342900" rtl="0" algn="l">
              <a:spcBef>
                <a:spcPts val="640"/>
              </a:spcBef>
              <a:spcAft>
                <a:spcPts val="0"/>
              </a:spcAft>
              <a:buClr>
                <a:schemeClr val="dk1"/>
              </a:buClr>
              <a:buSzPts val="3200"/>
              <a:buChar char="•"/>
            </a:pPr>
            <a:r>
              <a:rPr lang="en-US"/>
              <a:t>Continuous Delivery</a:t>
            </a:r>
            <a:endParaRPr/>
          </a:p>
          <a:p>
            <a:pPr indent="-342900" lvl="0" marL="342900" rtl="0" algn="l">
              <a:spcBef>
                <a:spcPts val="640"/>
              </a:spcBef>
              <a:spcAft>
                <a:spcPts val="0"/>
              </a:spcAft>
              <a:buClr>
                <a:schemeClr val="dk1"/>
              </a:buClr>
              <a:buSzPts val="3200"/>
              <a:buChar char="•"/>
            </a:pPr>
            <a:r>
              <a:rPr lang="en-US"/>
              <a:t>100% Based in the cloud</a:t>
            </a:r>
            <a:endParaRPr/>
          </a:p>
          <a:p>
            <a:pPr indent="-342900" lvl="0" marL="342900" rtl="0" algn="l">
              <a:spcBef>
                <a:spcPts val="640"/>
              </a:spcBef>
              <a:spcAft>
                <a:spcPts val="0"/>
              </a:spcAft>
              <a:buClr>
                <a:schemeClr val="dk1"/>
              </a:buClr>
              <a:buSzPts val="3200"/>
              <a:buChar char="•"/>
            </a:pPr>
            <a:r>
              <a:rPr lang="en-US"/>
              <a:t>See excellent presentations from Adrian Cockcroft</a:t>
            </a:r>
            <a:endParaRPr/>
          </a:p>
          <a:p>
            <a:pPr indent="-285750" lvl="1" marL="742950" rtl="0" algn="l">
              <a:spcBef>
                <a:spcPts val="560"/>
              </a:spcBef>
              <a:spcAft>
                <a:spcPts val="0"/>
              </a:spcAft>
              <a:buClr>
                <a:schemeClr val="dk1"/>
              </a:buClr>
              <a:buSzPts val="2800"/>
              <a:buChar char="–"/>
            </a:pPr>
            <a:r>
              <a:rPr lang="en-US"/>
              <a:t>e.g. </a:t>
            </a:r>
            <a:r>
              <a:rPr lang="en-US" u="sng">
                <a:solidFill>
                  <a:schemeClr val="hlink"/>
                </a:solidFill>
                <a:hlinkClick r:id="rId3"/>
              </a:rPr>
              <a:t>http://www.slideshare.net/adrianco/global-netflix-platform</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Deployed on AWS</a:t>
            </a:r>
            <a:endParaRPr/>
          </a:p>
        </p:txBody>
      </p:sp>
      <p:pic>
        <p:nvPicPr>
          <p:cNvPr id="499" name="Google Shape;499;p48"/>
          <p:cNvPicPr preferRelativeResize="0"/>
          <p:nvPr>
            <p:ph idx="4294967295" type="body"/>
          </p:nvPr>
        </p:nvPicPr>
        <p:blipFill rotWithShape="1">
          <a:blip r:embed="rId3">
            <a:alphaModFix/>
          </a:blip>
          <a:srcRect b="23601" l="10695" r="9306" t="19202"/>
          <a:stretch/>
        </p:blipFill>
        <p:spPr>
          <a:xfrm>
            <a:off x="619125" y="1366838"/>
            <a:ext cx="8524875"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Platform Services</a:t>
            </a:r>
            <a:endParaRPr/>
          </a:p>
        </p:txBody>
      </p:sp>
      <p:pic>
        <p:nvPicPr>
          <p:cNvPr id="505" name="Google Shape;505;p49"/>
          <p:cNvPicPr preferRelativeResize="0"/>
          <p:nvPr/>
        </p:nvPicPr>
        <p:blipFill rotWithShape="1">
          <a:blip r:embed="rId3">
            <a:alphaModFix/>
          </a:blip>
          <a:srcRect b="21691" l="13889" r="18094" t="24753"/>
          <a:stretch/>
        </p:blipFill>
        <p:spPr>
          <a:xfrm>
            <a:off x="457200" y="1302408"/>
            <a:ext cx="8435979" cy="41514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The (in)famous Chaos Monkey</a:t>
            </a:r>
            <a:endParaRPr/>
          </a:p>
        </p:txBody>
      </p:sp>
      <p:sp>
        <p:nvSpPr>
          <p:cNvPr id="511" name="Google Shape;511;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Randomly kills machines</a:t>
            </a:r>
            <a:endParaRPr/>
          </a:p>
          <a:p>
            <a:pPr indent="-342900" lvl="0" marL="342900" rtl="0" algn="l">
              <a:spcBef>
                <a:spcPts val="560"/>
              </a:spcBef>
              <a:spcAft>
                <a:spcPts val="0"/>
              </a:spcAft>
              <a:buClr>
                <a:schemeClr val="dk1"/>
              </a:buClr>
              <a:buSzPts val="2800"/>
              <a:buChar char="•"/>
            </a:pPr>
            <a:r>
              <a:rPr lang="en-US" sz="2800"/>
              <a:t>Yes, production systems</a:t>
            </a:r>
            <a:endParaRPr/>
          </a:p>
          <a:p>
            <a:pPr indent="-342900" lvl="0" marL="342900" rtl="0" algn="l">
              <a:spcBef>
                <a:spcPts val="560"/>
              </a:spcBef>
              <a:spcAft>
                <a:spcPts val="0"/>
              </a:spcAft>
              <a:buClr>
                <a:schemeClr val="dk1"/>
              </a:buClr>
              <a:buSzPts val="2800"/>
              <a:buChar char="•"/>
            </a:pPr>
            <a:r>
              <a:rPr lang="en-US" sz="2800"/>
              <a:t>Proves that the system is </a:t>
            </a:r>
            <a:br>
              <a:rPr lang="en-US" sz="2800"/>
            </a:br>
            <a:r>
              <a:rPr lang="en-US" sz="2800"/>
              <a:t>resilient</a:t>
            </a:r>
            <a:endParaRPr/>
          </a:p>
        </p:txBody>
      </p:sp>
      <p:pic>
        <p:nvPicPr>
          <p:cNvPr id="512" name="Google Shape;512;p50"/>
          <p:cNvPicPr preferRelativeResize="0"/>
          <p:nvPr/>
        </p:nvPicPr>
        <p:blipFill rotWithShape="1">
          <a:blip r:embed="rId3">
            <a:alphaModFix/>
          </a:blip>
          <a:srcRect b="0" l="0" r="0" t="0"/>
          <a:stretch/>
        </p:blipFill>
        <p:spPr>
          <a:xfrm>
            <a:off x="5316387" y="1417638"/>
            <a:ext cx="3810000" cy="281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1"/>
          <p:cNvPicPr preferRelativeResize="0"/>
          <p:nvPr/>
        </p:nvPicPr>
        <p:blipFill rotWithShape="1">
          <a:blip r:embed="rId3">
            <a:alphaModFix/>
          </a:blip>
          <a:srcRect b="0" l="0" r="0" t="0"/>
          <a:stretch/>
        </p:blipFill>
        <p:spPr>
          <a:xfrm>
            <a:off x="5484000" y="72634"/>
            <a:ext cx="3342150" cy="6592735"/>
          </a:xfrm>
          <a:prstGeom prst="rect">
            <a:avLst/>
          </a:prstGeom>
          <a:noFill/>
          <a:ln>
            <a:noFill/>
          </a:ln>
        </p:spPr>
      </p:pic>
      <p:sp>
        <p:nvSpPr>
          <p:cNvPr id="518" name="Google Shape;518;p51"/>
          <p:cNvSpPr txBox="1"/>
          <p:nvPr/>
        </p:nvSpPr>
        <p:spPr>
          <a:xfrm>
            <a:off x="474300" y="1103000"/>
            <a:ext cx="4798200" cy="48540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19" name="Google Shape;519;p51"/>
          <p:cNvSpPr txBox="1"/>
          <p:nvPr>
            <p:ph type="title"/>
          </p:nvPr>
        </p:nvSpPr>
        <p:spPr>
          <a:xfrm>
            <a:off x="457319" y="-30161"/>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Use Case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nvSpPr>
        <p:spPr>
          <a:xfrm>
            <a:off x="5560250" y="3968733"/>
            <a:ext cx="1214400" cy="6584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Tax Legacy Systems </a:t>
            </a:r>
            <a:endParaRPr sz="1000">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&amp; Services</a:t>
            </a:r>
            <a:endParaRPr sz="1000">
              <a:solidFill>
                <a:schemeClr val="dk1"/>
              </a:solidFill>
              <a:latin typeface="Roboto Condensed"/>
              <a:ea typeface="Roboto Condensed"/>
              <a:cs typeface="Roboto Condensed"/>
              <a:sym typeface="Roboto Condensed"/>
            </a:endParaRPr>
          </a:p>
        </p:txBody>
      </p:sp>
      <p:sp>
        <p:nvSpPr>
          <p:cNvPr id="525" name="Google Shape;525;p52"/>
          <p:cNvSpPr txBox="1"/>
          <p:nvPr>
            <p:ph type="title"/>
          </p:nvPr>
        </p:nvSpPr>
        <p:spPr>
          <a:xfrm>
            <a:off x="354774" y="15167"/>
            <a:ext cx="65457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Solution Architecture</a:t>
            </a:r>
            <a:endParaRPr/>
          </a:p>
        </p:txBody>
      </p:sp>
      <p:pic>
        <p:nvPicPr>
          <p:cNvPr id="526" name="Google Shape;526;p52"/>
          <p:cNvPicPr preferRelativeResize="0"/>
          <p:nvPr/>
        </p:nvPicPr>
        <p:blipFill rotWithShape="1">
          <a:blip r:embed="rId3">
            <a:alphaModFix/>
          </a:blip>
          <a:srcRect b="0" l="0" r="0" t="0"/>
          <a:stretch/>
        </p:blipFill>
        <p:spPr>
          <a:xfrm>
            <a:off x="4170126" y="1493197"/>
            <a:ext cx="709925" cy="1219545"/>
          </a:xfrm>
          <a:prstGeom prst="rect">
            <a:avLst/>
          </a:prstGeom>
          <a:noFill/>
          <a:ln>
            <a:noFill/>
          </a:ln>
        </p:spPr>
      </p:pic>
      <p:pic>
        <p:nvPicPr>
          <p:cNvPr id="527" name="Google Shape;527;p52"/>
          <p:cNvPicPr preferRelativeResize="0"/>
          <p:nvPr/>
        </p:nvPicPr>
        <p:blipFill rotWithShape="1">
          <a:blip r:embed="rId4">
            <a:alphaModFix/>
          </a:blip>
          <a:srcRect b="0" l="0" r="0" t="0"/>
          <a:stretch/>
        </p:blipFill>
        <p:spPr>
          <a:xfrm>
            <a:off x="2723251" y="3047606"/>
            <a:ext cx="709925" cy="1219501"/>
          </a:xfrm>
          <a:prstGeom prst="rect">
            <a:avLst/>
          </a:prstGeom>
          <a:noFill/>
          <a:ln>
            <a:noFill/>
          </a:ln>
        </p:spPr>
      </p:pic>
      <p:pic>
        <p:nvPicPr>
          <p:cNvPr id="528" name="Google Shape;528;p52"/>
          <p:cNvPicPr preferRelativeResize="0"/>
          <p:nvPr/>
        </p:nvPicPr>
        <p:blipFill rotWithShape="1">
          <a:blip r:embed="rId5">
            <a:alphaModFix/>
          </a:blip>
          <a:srcRect b="0" l="0" r="0" t="0"/>
          <a:stretch/>
        </p:blipFill>
        <p:spPr>
          <a:xfrm>
            <a:off x="4170126" y="3047581"/>
            <a:ext cx="709925" cy="1219545"/>
          </a:xfrm>
          <a:prstGeom prst="rect">
            <a:avLst/>
          </a:prstGeom>
          <a:noFill/>
          <a:ln>
            <a:noFill/>
          </a:ln>
        </p:spPr>
      </p:pic>
      <p:pic>
        <p:nvPicPr>
          <p:cNvPr id="529" name="Google Shape;529;p52"/>
          <p:cNvPicPr preferRelativeResize="0"/>
          <p:nvPr/>
        </p:nvPicPr>
        <p:blipFill rotWithShape="1">
          <a:blip r:embed="rId6">
            <a:alphaModFix/>
          </a:blip>
          <a:srcRect b="0" l="0" r="0" t="0"/>
          <a:stretch/>
        </p:blipFill>
        <p:spPr>
          <a:xfrm>
            <a:off x="4170126" y="4627067"/>
            <a:ext cx="709925" cy="1219439"/>
          </a:xfrm>
          <a:prstGeom prst="rect">
            <a:avLst/>
          </a:prstGeom>
          <a:noFill/>
          <a:ln>
            <a:noFill/>
          </a:ln>
        </p:spPr>
      </p:pic>
      <p:cxnSp>
        <p:nvCxnSpPr>
          <p:cNvPr id="530" name="Google Shape;530;p52"/>
          <p:cNvCxnSpPr>
            <a:stCxn id="527" idx="1"/>
          </p:cNvCxnSpPr>
          <p:nvPr/>
        </p:nvCxnSpPr>
        <p:spPr>
          <a:xfrm rot="10800000">
            <a:off x="2062651" y="3657357"/>
            <a:ext cx="660600" cy="0"/>
          </a:xfrm>
          <a:prstGeom prst="straightConnector1">
            <a:avLst/>
          </a:prstGeom>
          <a:noFill/>
          <a:ln cap="flat" cmpd="sng" w="9525">
            <a:solidFill>
              <a:srgbClr val="FF6F00"/>
            </a:solidFill>
            <a:prstDash val="solid"/>
            <a:round/>
            <a:headEnd len="med" w="med" type="triangle"/>
            <a:tailEnd len="sm" w="sm" type="none"/>
          </a:ln>
        </p:spPr>
      </p:cxnSp>
      <p:cxnSp>
        <p:nvCxnSpPr>
          <p:cNvPr id="531" name="Google Shape;531;p52"/>
          <p:cNvCxnSpPr>
            <a:stCxn id="527" idx="3"/>
            <a:endCxn id="528" idx="1"/>
          </p:cNvCxnSpPr>
          <p:nvPr/>
        </p:nvCxnSpPr>
        <p:spPr>
          <a:xfrm>
            <a:off x="3433176" y="3657357"/>
            <a:ext cx="737100" cy="0"/>
          </a:xfrm>
          <a:prstGeom prst="straightConnector1">
            <a:avLst/>
          </a:prstGeom>
          <a:noFill/>
          <a:ln cap="flat" cmpd="sng" w="9525">
            <a:solidFill>
              <a:srgbClr val="FF6F00"/>
            </a:solidFill>
            <a:prstDash val="solid"/>
            <a:round/>
            <a:headEnd len="sm" w="sm" type="none"/>
            <a:tailEnd len="med" w="med" type="triangle"/>
          </a:ln>
        </p:spPr>
      </p:cxnSp>
      <p:cxnSp>
        <p:nvCxnSpPr>
          <p:cNvPr id="532" name="Google Shape;532;p52"/>
          <p:cNvCxnSpPr>
            <a:stCxn id="528" idx="0"/>
            <a:endCxn id="526" idx="2"/>
          </p:cNvCxnSpPr>
          <p:nvPr/>
        </p:nvCxnSpPr>
        <p:spPr>
          <a:xfrm rot="10800000">
            <a:off x="4525089" y="2712781"/>
            <a:ext cx="0" cy="334800"/>
          </a:xfrm>
          <a:prstGeom prst="straightConnector1">
            <a:avLst/>
          </a:prstGeom>
          <a:noFill/>
          <a:ln cap="flat" cmpd="sng" w="9525">
            <a:solidFill>
              <a:schemeClr val="dk2"/>
            </a:solidFill>
            <a:prstDash val="dash"/>
            <a:round/>
            <a:headEnd len="sm" w="sm" type="none"/>
            <a:tailEnd len="sm" w="sm" type="none"/>
          </a:ln>
        </p:spPr>
      </p:cxnSp>
      <p:cxnSp>
        <p:nvCxnSpPr>
          <p:cNvPr id="533" name="Google Shape;533;p52"/>
          <p:cNvCxnSpPr>
            <a:stCxn id="528" idx="2"/>
            <a:endCxn id="529" idx="0"/>
          </p:cNvCxnSpPr>
          <p:nvPr/>
        </p:nvCxnSpPr>
        <p:spPr>
          <a:xfrm>
            <a:off x="4525089" y="4267126"/>
            <a:ext cx="0" cy="360000"/>
          </a:xfrm>
          <a:prstGeom prst="straightConnector1">
            <a:avLst/>
          </a:prstGeom>
          <a:noFill/>
          <a:ln cap="flat" cmpd="sng" w="9525">
            <a:solidFill>
              <a:schemeClr val="dk2"/>
            </a:solidFill>
            <a:prstDash val="dash"/>
            <a:round/>
            <a:headEnd len="sm" w="sm" type="none"/>
            <a:tailEnd len="sm" w="sm" type="none"/>
          </a:ln>
        </p:spPr>
      </p:cxnSp>
      <p:pic>
        <p:nvPicPr>
          <p:cNvPr id="534" name="Google Shape;534;p52"/>
          <p:cNvPicPr preferRelativeResize="0"/>
          <p:nvPr/>
        </p:nvPicPr>
        <p:blipFill rotWithShape="1">
          <a:blip r:embed="rId7">
            <a:alphaModFix/>
          </a:blip>
          <a:srcRect b="0" l="0" r="0" t="0"/>
          <a:stretch/>
        </p:blipFill>
        <p:spPr>
          <a:xfrm>
            <a:off x="5529362" y="3232151"/>
            <a:ext cx="637800" cy="850400"/>
          </a:xfrm>
          <a:prstGeom prst="rect">
            <a:avLst/>
          </a:prstGeom>
          <a:noFill/>
          <a:ln>
            <a:noFill/>
          </a:ln>
        </p:spPr>
      </p:pic>
      <p:pic>
        <p:nvPicPr>
          <p:cNvPr id="535" name="Google Shape;535;p52"/>
          <p:cNvPicPr preferRelativeResize="0"/>
          <p:nvPr/>
        </p:nvPicPr>
        <p:blipFill rotWithShape="1">
          <a:blip r:embed="rId8">
            <a:alphaModFix/>
          </a:blip>
          <a:srcRect b="0" l="0" r="0" t="0"/>
          <a:stretch/>
        </p:blipFill>
        <p:spPr>
          <a:xfrm>
            <a:off x="5822763" y="1662551"/>
            <a:ext cx="660600" cy="880800"/>
          </a:xfrm>
          <a:prstGeom prst="rect">
            <a:avLst/>
          </a:prstGeom>
          <a:noFill/>
          <a:ln>
            <a:noFill/>
          </a:ln>
        </p:spPr>
      </p:pic>
      <p:cxnSp>
        <p:nvCxnSpPr>
          <p:cNvPr id="536" name="Google Shape;536;p52"/>
          <p:cNvCxnSpPr>
            <a:stCxn id="526" idx="3"/>
            <a:endCxn id="535" idx="1"/>
          </p:cNvCxnSpPr>
          <p:nvPr/>
        </p:nvCxnSpPr>
        <p:spPr>
          <a:xfrm>
            <a:off x="4880051" y="2102969"/>
            <a:ext cx="942600" cy="0"/>
          </a:xfrm>
          <a:prstGeom prst="straightConnector1">
            <a:avLst/>
          </a:prstGeom>
          <a:noFill/>
          <a:ln cap="flat" cmpd="sng" w="9525">
            <a:solidFill>
              <a:schemeClr val="dk2"/>
            </a:solidFill>
            <a:prstDash val="dash"/>
            <a:round/>
            <a:headEnd len="sm" w="sm" type="none"/>
            <a:tailEnd len="sm" w="sm" type="none"/>
          </a:ln>
        </p:spPr>
      </p:cxnSp>
      <p:cxnSp>
        <p:nvCxnSpPr>
          <p:cNvPr id="537" name="Google Shape;537;p52"/>
          <p:cNvCxnSpPr>
            <a:stCxn id="528" idx="3"/>
            <a:endCxn id="534" idx="1"/>
          </p:cNvCxnSpPr>
          <p:nvPr/>
        </p:nvCxnSpPr>
        <p:spPr>
          <a:xfrm>
            <a:off x="4880051" y="3657354"/>
            <a:ext cx="649200" cy="0"/>
          </a:xfrm>
          <a:prstGeom prst="straightConnector1">
            <a:avLst/>
          </a:prstGeom>
          <a:noFill/>
          <a:ln cap="flat" cmpd="sng" w="9525">
            <a:solidFill>
              <a:srgbClr val="FF6F00"/>
            </a:solidFill>
            <a:prstDash val="solid"/>
            <a:round/>
            <a:headEnd len="sm" w="sm" type="none"/>
            <a:tailEnd len="med" w="med" type="triangle"/>
          </a:ln>
        </p:spPr>
      </p:cxnSp>
      <p:pic>
        <p:nvPicPr>
          <p:cNvPr id="538" name="Google Shape;538;p52"/>
          <p:cNvPicPr preferRelativeResize="0"/>
          <p:nvPr/>
        </p:nvPicPr>
        <p:blipFill rotWithShape="1">
          <a:blip r:embed="rId9">
            <a:alphaModFix/>
          </a:blip>
          <a:srcRect b="0" l="0" r="0" t="0"/>
          <a:stretch/>
        </p:blipFill>
        <p:spPr>
          <a:xfrm>
            <a:off x="6167250" y="3280568"/>
            <a:ext cx="565200" cy="753600"/>
          </a:xfrm>
          <a:prstGeom prst="rect">
            <a:avLst/>
          </a:prstGeom>
          <a:noFill/>
          <a:ln>
            <a:noFill/>
          </a:ln>
        </p:spPr>
      </p:pic>
      <p:sp>
        <p:nvSpPr>
          <p:cNvPr id="539" name="Google Shape;539;p52"/>
          <p:cNvSpPr txBox="1"/>
          <p:nvPr/>
        </p:nvSpPr>
        <p:spPr>
          <a:xfrm>
            <a:off x="5560250" y="2378800"/>
            <a:ext cx="1214400" cy="451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Data sources</a:t>
            </a:r>
            <a:endParaRPr sz="1000">
              <a:solidFill>
                <a:schemeClr val="dk1"/>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3">
            <a:alphaModFix/>
          </a:blip>
          <a:srcRect b="0" l="0" r="0" t="19794"/>
          <a:stretch/>
        </p:blipFill>
        <p:spPr>
          <a:xfrm>
            <a:off x="187606" y="1359918"/>
            <a:ext cx="8803062" cy="5295433"/>
          </a:xfrm>
          <a:prstGeom prst="rect">
            <a:avLst/>
          </a:prstGeom>
          <a:noFill/>
          <a:ln>
            <a:noFill/>
          </a:ln>
        </p:spPr>
      </p:pic>
      <p:sp>
        <p:nvSpPr>
          <p:cNvPr id="104" name="Google Shape;104;p17"/>
          <p:cNvSpPr txBox="1"/>
          <p:nvPr>
            <p:ph type="title"/>
          </p:nvPr>
        </p:nvSpPr>
        <p:spPr>
          <a:xfrm>
            <a:off x="457200" y="21691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Montserrat"/>
              <a:buNone/>
            </a:pPr>
            <a:r>
              <a:rPr lang="en-US" sz="4000"/>
              <a:t>Distributed Computing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3"/>
          <p:cNvPicPr preferRelativeResize="0"/>
          <p:nvPr/>
        </p:nvPicPr>
        <p:blipFill rotWithShape="1">
          <a:blip r:embed="rId3">
            <a:alphaModFix/>
          </a:blip>
          <a:srcRect b="0" l="0" r="0" t="0"/>
          <a:stretch/>
        </p:blipFill>
        <p:spPr>
          <a:xfrm>
            <a:off x="0" y="709956"/>
            <a:ext cx="9144000" cy="54380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4"/>
          <p:cNvPicPr preferRelativeResize="0"/>
          <p:nvPr/>
        </p:nvPicPr>
        <p:blipFill rotWithShape="1">
          <a:blip r:embed="rId3">
            <a:alphaModFix/>
          </a:blip>
          <a:srcRect b="0" l="0" r="0" t="0"/>
          <a:stretch/>
        </p:blipFill>
        <p:spPr>
          <a:xfrm>
            <a:off x="3223703" y="150000"/>
            <a:ext cx="5691697" cy="3153000"/>
          </a:xfrm>
          <a:prstGeom prst="rect">
            <a:avLst/>
          </a:prstGeom>
          <a:noFill/>
          <a:ln>
            <a:noFill/>
          </a:ln>
        </p:spPr>
      </p:pic>
      <p:sp>
        <p:nvSpPr>
          <p:cNvPr id="550" name="Google Shape;550;p54"/>
          <p:cNvSpPr txBox="1"/>
          <p:nvPr>
            <p:ph idx="4294967295" type="title"/>
          </p:nvPr>
        </p:nvSpPr>
        <p:spPr>
          <a:xfrm>
            <a:off x="376400" y="3255680"/>
            <a:ext cx="8366100" cy="457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560"/>
              </a:spcBef>
              <a:spcAft>
                <a:spcPts val="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TfL (Transport for London)</a:t>
            </a:r>
            <a:r>
              <a:rPr lang="en-US" sz="1800">
                <a:solidFill>
                  <a:srgbClr val="666666"/>
                </a:solidFill>
                <a:highlight>
                  <a:srgbClr val="FFFFFF"/>
                </a:highlight>
                <a:latin typeface="Nunito Sans"/>
                <a:ea typeface="Nunito Sans"/>
                <a:cs typeface="Nunito Sans"/>
                <a:sym typeface="Nunito Sans"/>
              </a:rPr>
              <a:t> is a Transportation Service Provider </a:t>
            </a:r>
            <a:br>
              <a:rPr lang="en-US" sz="1800">
                <a:solidFill>
                  <a:srgbClr val="666666"/>
                </a:solidFill>
                <a:highlight>
                  <a:srgbClr val="FFFFFF"/>
                </a:highlight>
                <a:latin typeface="Nunito Sans"/>
                <a:ea typeface="Nunito Sans"/>
                <a:cs typeface="Nunito Sans"/>
                <a:sym typeface="Nunito Sans"/>
              </a:rPr>
            </a:br>
            <a:r>
              <a:rPr lang="en-US" sz="1800">
                <a:solidFill>
                  <a:srgbClr val="666666"/>
                </a:solidFill>
                <a:highlight>
                  <a:srgbClr val="FFFFFF"/>
                </a:highlight>
                <a:latin typeface="Nunito Sans"/>
                <a:ea typeface="Nunito Sans"/>
                <a:cs typeface="Nunito Sans"/>
                <a:sym typeface="Nunito Sans"/>
              </a:rPr>
              <a:t>over 150 years.</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TfL Integration Service is a service provided by </a:t>
            </a:r>
            <a:r>
              <a:rPr b="1" lang="en-US" sz="1800">
                <a:solidFill>
                  <a:srgbClr val="666666"/>
                </a:solidFill>
                <a:highlight>
                  <a:srgbClr val="FFFFFF"/>
                </a:highlight>
                <a:latin typeface="Nunito Sans"/>
                <a:ea typeface="Nunito Sans"/>
                <a:cs typeface="Nunito Sans"/>
                <a:sym typeface="Nunito Sans"/>
              </a:rPr>
              <a:t>IM (Information Management) </a:t>
            </a:r>
            <a:r>
              <a:rPr lang="en-US" sz="180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100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LondonWorks</a:t>
            </a:r>
            <a:r>
              <a:rPr lang="en-US" sz="180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a:highlight>
                <a:srgbClr val="FFFFFF"/>
              </a:highlight>
              <a:latin typeface="Nunito Sans"/>
              <a:ea typeface="Nunito Sans"/>
              <a:cs typeface="Nunito Sans"/>
              <a:sym typeface="Nunito Sans"/>
            </a:endParaRPr>
          </a:p>
        </p:txBody>
      </p:sp>
      <p:sp>
        <p:nvSpPr>
          <p:cNvPr id="551" name="Google Shape;551;p54"/>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a:t>
            </a:r>
            <a:endParaRPr b="1" sz="3200">
              <a:solidFill>
                <a:srgbClr val="F46524"/>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55"/>
          <p:cNvPicPr preferRelativeResize="0"/>
          <p:nvPr/>
        </p:nvPicPr>
        <p:blipFill rotWithShape="1">
          <a:blip r:embed="rId3">
            <a:alphaModFix/>
          </a:blip>
          <a:srcRect b="0" l="0" r="0" t="0"/>
          <a:stretch/>
        </p:blipFill>
        <p:spPr>
          <a:xfrm>
            <a:off x="3935900" y="2458298"/>
            <a:ext cx="5208098" cy="4823566"/>
          </a:xfrm>
          <a:prstGeom prst="rect">
            <a:avLst/>
          </a:prstGeom>
          <a:noFill/>
          <a:ln>
            <a:noFill/>
          </a:ln>
        </p:spPr>
      </p:pic>
      <p:sp>
        <p:nvSpPr>
          <p:cNvPr id="557" name="Google Shape;557;p55"/>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 Architecture</a:t>
            </a:r>
            <a:endParaRPr b="1" sz="3200">
              <a:solidFill>
                <a:srgbClr val="F46524"/>
              </a:solidFill>
              <a:latin typeface="Nunito Sans"/>
              <a:ea typeface="Nunito Sans"/>
              <a:cs typeface="Nunito Sans"/>
              <a:sym typeface="Nunito Sans"/>
            </a:endParaRPr>
          </a:p>
        </p:txBody>
      </p:sp>
      <p:sp>
        <p:nvSpPr>
          <p:cNvPr id="558" name="Google Shape;558;p55"/>
          <p:cNvSpPr txBox="1"/>
          <p:nvPr>
            <p:ph idx="4294967295" type="title"/>
          </p:nvPr>
        </p:nvSpPr>
        <p:spPr>
          <a:xfrm>
            <a:off x="376400" y="1936000"/>
            <a:ext cx="4818600" cy="483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56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Identity Service</a:t>
            </a:r>
            <a:r>
              <a:rPr lang="en-US" sz="1400">
                <a:solidFill>
                  <a:srgbClr val="666666"/>
                </a:solidFill>
                <a:highlight>
                  <a:srgbClr val="FFFFFF"/>
                </a:highlight>
                <a:latin typeface="Nunito Sans"/>
                <a:ea typeface="Nunito Sans"/>
                <a:cs typeface="Nunito Sans"/>
                <a:sym typeface="Nunito Sans"/>
              </a:rPr>
              <a:t> - Unified identity across TfL network</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Integration Service </a:t>
            </a:r>
            <a:r>
              <a:rPr lang="en-US" sz="1400">
                <a:solidFill>
                  <a:srgbClr val="666666"/>
                </a:solidFill>
                <a:highlight>
                  <a:srgbClr val="FFFFFF"/>
                </a:highlight>
                <a:latin typeface="Nunito Sans"/>
                <a:ea typeface="Nunito Sans"/>
                <a:cs typeface="Nunito Sans"/>
                <a:sym typeface="Nunito Sans"/>
              </a:rPr>
              <a:t>- TfL Integration Service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between databases, and various other applications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API Manager</a:t>
            </a:r>
            <a:r>
              <a:rPr lang="en-US" sz="1400">
                <a:solidFill>
                  <a:srgbClr val="666666"/>
                </a:solidFill>
                <a:highlight>
                  <a:srgbClr val="FFFFFF"/>
                </a:highlight>
                <a:latin typeface="Nunito Sans"/>
                <a:ea typeface="Nunito Sans"/>
                <a:cs typeface="Nunito Sans"/>
                <a:sym typeface="Nunito Sans"/>
              </a:rPr>
              <a:t> - API management for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externally exposed APIs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Analytics</a:t>
            </a:r>
            <a:r>
              <a:rPr lang="en-US" sz="1400">
                <a:solidFill>
                  <a:srgbClr val="666666"/>
                </a:solidFill>
                <a:highlight>
                  <a:srgbClr val="FFFFFF"/>
                </a:highlight>
                <a:latin typeface="Nunito Sans"/>
                <a:ea typeface="Nunito Sans"/>
                <a:cs typeface="Nunito Sans"/>
                <a:sym typeface="Nunito Sans"/>
              </a:rPr>
              <a:t> - Event filters and alerts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100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Business Process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 on TfL Integration Service</a:t>
            </a:r>
            <a:endParaRPr sz="1400">
              <a:highlight>
                <a:srgbClr val="FFFFFF"/>
              </a:highlight>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Twitter Architecture</a:t>
            </a:r>
            <a:endParaRPr/>
          </a:p>
        </p:txBody>
      </p:sp>
      <p:sp>
        <p:nvSpPr>
          <p:cNvPr id="564" name="Google Shape;564;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Open Sourced their technology:</a:t>
            </a:r>
            <a:endParaRPr/>
          </a:p>
          <a:p>
            <a:pPr indent="-285750" lvl="1" marL="742950" rtl="0" algn="l">
              <a:spcBef>
                <a:spcPts val="560"/>
              </a:spcBef>
              <a:spcAft>
                <a:spcPts val="0"/>
              </a:spcAft>
              <a:buClr>
                <a:schemeClr val="dk1"/>
              </a:buClr>
              <a:buSzPts val="2800"/>
              <a:buChar char="–"/>
            </a:pPr>
            <a:r>
              <a:rPr lang="en-US"/>
              <a:t>Finagle</a:t>
            </a:r>
            <a:endParaRPr/>
          </a:p>
          <a:p>
            <a:pPr indent="-285750" lvl="1" marL="742950" rtl="0" algn="l">
              <a:spcBef>
                <a:spcPts val="560"/>
              </a:spcBef>
              <a:spcAft>
                <a:spcPts val="0"/>
              </a:spcAft>
              <a:buClr>
                <a:schemeClr val="dk1"/>
              </a:buClr>
              <a:buSzPts val="2800"/>
              <a:buChar char="–"/>
            </a:pPr>
            <a:r>
              <a:rPr lang="en-US" u="sng">
                <a:solidFill>
                  <a:schemeClr val="hlink"/>
                </a:solidFill>
                <a:hlinkClick r:id="rId3"/>
              </a:rPr>
              <a:t>http://twitter.github.io/finagle/</a:t>
            </a:r>
            <a:endParaRPr/>
          </a:p>
          <a:p>
            <a:pPr indent="-285750" lvl="1" marL="742950" rtl="0" algn="l">
              <a:spcBef>
                <a:spcPts val="560"/>
              </a:spcBef>
              <a:spcAft>
                <a:spcPts val="0"/>
              </a:spcAft>
              <a:buClr>
                <a:schemeClr val="dk1"/>
              </a:buClr>
              <a:buSzPts val="2800"/>
              <a:buChar char="–"/>
            </a:pPr>
            <a:r>
              <a:rPr lang="en-US"/>
              <a:t>Called an RPC system, but completely asynchronous</a:t>
            </a:r>
            <a:endParaRPr/>
          </a:p>
          <a:p>
            <a:pPr indent="-285750" lvl="1" marL="742950" rtl="0" algn="l">
              <a:spcBef>
                <a:spcPts val="560"/>
              </a:spcBef>
              <a:spcAft>
                <a:spcPts val="0"/>
              </a:spcAft>
              <a:buClr>
                <a:schemeClr val="dk1"/>
              </a:buClr>
              <a:buSzPts val="2800"/>
              <a:buChar char="–"/>
            </a:pPr>
            <a:r>
              <a:rPr lang="en-US"/>
              <a:t>Based on “Services”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u="sng">
                <a:solidFill>
                  <a:schemeClr val="hlink"/>
                </a:solidFill>
                <a:hlinkClick r:id="rId3"/>
              </a:rPr>
              <a:t>http://monkey.org/~marius/talks/twittersystems/#4</a:t>
            </a:r>
            <a:r>
              <a:rPr lang="en-US" sz="3200"/>
              <a:t> </a:t>
            </a:r>
            <a:endParaRPr/>
          </a:p>
        </p:txBody>
      </p:sp>
      <p:pic>
        <p:nvPicPr>
          <p:cNvPr id="570" name="Google Shape;570;p57"/>
          <p:cNvPicPr preferRelativeResize="0"/>
          <p:nvPr/>
        </p:nvPicPr>
        <p:blipFill rotWithShape="1">
          <a:blip r:embed="rId4">
            <a:alphaModFix/>
          </a:blip>
          <a:srcRect b="0" l="0" r="0" t="0"/>
          <a:stretch/>
        </p:blipFill>
        <p:spPr>
          <a:xfrm>
            <a:off x="762000" y="1417638"/>
            <a:ext cx="6924842" cy="44682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Boeing Digital Airline</a:t>
            </a:r>
            <a:endParaRPr/>
          </a:p>
        </p:txBody>
      </p:sp>
      <p:sp>
        <p:nvSpPr>
          <p:cNvPr id="576" name="Google Shape;576;p58"/>
          <p:cNvSpPr txBox="1"/>
          <p:nvPr>
            <p:ph idx="12" type="sldNum"/>
          </p:nvPr>
        </p:nvSpPr>
        <p:spPr>
          <a:xfrm>
            <a:off x="107950" y="6554788"/>
            <a:ext cx="242888" cy="2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pic>
        <p:nvPicPr>
          <p:cNvPr id="577" name="Google Shape;577;p58"/>
          <p:cNvPicPr preferRelativeResize="0"/>
          <p:nvPr/>
        </p:nvPicPr>
        <p:blipFill rotWithShape="1">
          <a:blip r:embed="rId3">
            <a:alphaModFix/>
          </a:blip>
          <a:srcRect b="0" l="0" r="0" t="0"/>
          <a:stretch/>
        </p:blipFill>
        <p:spPr>
          <a:xfrm>
            <a:off x="0" y="1417638"/>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59"/>
          <p:cNvPicPr preferRelativeResize="0"/>
          <p:nvPr/>
        </p:nvPicPr>
        <p:blipFill rotWithShape="1">
          <a:blip r:embed="rId3">
            <a:alphaModFix/>
          </a:blip>
          <a:srcRect b="0" l="0" r="0" t="0"/>
          <a:stretch/>
        </p:blipFill>
        <p:spPr>
          <a:xfrm>
            <a:off x="304800" y="609600"/>
            <a:ext cx="8534400" cy="5676900"/>
          </a:xfrm>
          <a:prstGeom prst="rect">
            <a:avLst/>
          </a:prstGeom>
          <a:noFill/>
          <a:ln>
            <a:noFill/>
          </a:ln>
        </p:spPr>
      </p:pic>
      <p:sp>
        <p:nvSpPr>
          <p:cNvPr id="583" name="Google Shape;583;p59"/>
          <p:cNvSpPr txBox="1"/>
          <p:nvPr>
            <p:ph type="title"/>
          </p:nvPr>
        </p:nvSpPr>
        <p:spPr>
          <a:xfrm>
            <a:off x="174000" y="43975"/>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9900"/>
                </a:solidFill>
              </a:rPr>
              <a:t>Case Study : Boeing - A PaaS based Integration and API ecosystem</a:t>
            </a:r>
            <a:endParaRPr sz="1800">
              <a:solidFill>
                <a:srgbClr val="FF9900"/>
              </a:solidFill>
            </a:endParaRPr>
          </a:p>
          <a:p>
            <a:pPr indent="0" lvl="0" marL="0" rtl="0" algn="ctr">
              <a:spcBef>
                <a:spcPts val="0"/>
              </a:spcBef>
              <a:spcAft>
                <a:spcPts val="0"/>
              </a:spcAft>
              <a:buClr>
                <a:schemeClr val="dk1"/>
              </a:buClr>
              <a:buSzPts val="1800"/>
              <a:buFont typeface="Montserrat"/>
              <a:buNone/>
            </a:pPr>
            <a:r>
              <a:t/>
            </a:r>
            <a:endParaRPr sz="1800">
              <a:solidFill>
                <a:srgbClr val="FF99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60"/>
          <p:cNvPicPr preferRelativeResize="0"/>
          <p:nvPr/>
        </p:nvPicPr>
        <p:blipFill rotWithShape="1">
          <a:blip r:embed="rId3">
            <a:alphaModFix/>
          </a:blip>
          <a:srcRect b="0" l="0" r="0" t="0"/>
          <a:stretch/>
        </p:blipFill>
        <p:spPr>
          <a:xfrm>
            <a:off x="193637" y="792375"/>
            <a:ext cx="8601075" cy="5172075"/>
          </a:xfrm>
          <a:prstGeom prst="rect">
            <a:avLst/>
          </a:prstGeom>
          <a:noFill/>
          <a:ln>
            <a:noFill/>
          </a:ln>
        </p:spPr>
      </p:pic>
      <p:sp>
        <p:nvSpPr>
          <p:cNvPr id="589" name="Google Shape;589;p60"/>
          <p:cNvSpPr txBox="1"/>
          <p:nvPr>
            <p:ph type="title"/>
          </p:nvPr>
        </p:nvSpPr>
        <p:spPr>
          <a:xfrm>
            <a:off x="171825" y="274650"/>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9900"/>
              </a:buClr>
              <a:buSzPts val="1800"/>
              <a:buFont typeface="Montserrat"/>
              <a:buNone/>
            </a:pPr>
            <a:r>
              <a:rPr lang="en-US" sz="1800">
                <a:solidFill>
                  <a:srgbClr val="FF9900"/>
                </a:solidFill>
              </a:rPr>
              <a:t>Case Study : Multi-tenanted Mobile Orchestration Gateway Platform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Pay TV company</a:t>
            </a:r>
            <a:endParaRPr/>
          </a:p>
        </p:txBody>
      </p:sp>
      <p:sp>
        <p:nvSpPr>
          <p:cNvPr id="595" name="Google Shape;595;p6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p>
            <a:pPr indent="-342900" lvl="0" marL="342900" rtl="0" algn="l">
              <a:spcBef>
                <a:spcPts val="0"/>
              </a:spcBef>
              <a:spcAft>
                <a:spcPts val="0"/>
              </a:spcAft>
              <a:buClr>
                <a:schemeClr val="dk1"/>
              </a:buClr>
              <a:buSzPts val="3200"/>
              <a:buChar char="•"/>
            </a:pPr>
            <a:r>
              <a:rPr lang="en-US"/>
              <a:t>Needed to scale up to provide instant pay-as-you-go on mobile devices</a:t>
            </a:r>
            <a:endParaRPr/>
          </a:p>
          <a:p>
            <a:pPr indent="-342900" lvl="0" marL="342900" rtl="0" algn="l">
              <a:spcBef>
                <a:spcPts val="640"/>
              </a:spcBef>
              <a:spcAft>
                <a:spcPts val="0"/>
              </a:spcAft>
              <a:buClr>
                <a:schemeClr val="dk1"/>
              </a:buClr>
              <a:buSzPts val="3200"/>
              <a:buChar char="•"/>
            </a:pPr>
            <a:r>
              <a:rPr lang="en-US"/>
              <a:t>Support Disaster Recovery (DR)</a:t>
            </a:r>
            <a:endParaRPr/>
          </a:p>
          <a:p>
            <a:pPr indent="-342900" lvl="0" marL="342900" rtl="0" algn="l">
              <a:spcBef>
                <a:spcPts val="640"/>
              </a:spcBef>
              <a:spcAft>
                <a:spcPts val="0"/>
              </a:spcAft>
              <a:buClr>
                <a:schemeClr val="dk1"/>
              </a:buClr>
              <a:buSzPts val="3200"/>
              <a:buChar char="•"/>
            </a:pPr>
            <a:r>
              <a:rPr lang="en-US"/>
              <a:t>Elastic Scale e.g. during an important football match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Architecture</a:t>
            </a:r>
            <a:endParaRPr/>
          </a:p>
        </p:txBody>
      </p:sp>
      <p:sp>
        <p:nvSpPr>
          <p:cNvPr id="601" name="Google Shape;601;p62"/>
          <p:cNvSpPr/>
          <p:nvPr/>
        </p:nvSpPr>
        <p:spPr>
          <a:xfrm>
            <a:off x="1594096" y="2320684"/>
            <a:ext cx="2288547" cy="2627194"/>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Existing architecture</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rPr b="1" lang="en-US" sz="1200">
                <a:solidFill>
                  <a:srgbClr val="0F243E"/>
                </a:solidFill>
                <a:latin typeface="Calibri"/>
                <a:ea typeface="Calibri"/>
                <a:cs typeface="Calibri"/>
                <a:sym typeface="Calibri"/>
              </a:rPr>
              <a:t>(no changes)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2" name="Google Shape;602;p62"/>
          <p:cNvSpPr/>
          <p:nvPr/>
        </p:nvSpPr>
        <p:spPr>
          <a:xfrm>
            <a:off x="4797043" y="33776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Integration Layer</a:t>
            </a:r>
            <a:endParaRPr/>
          </a:p>
        </p:txBody>
      </p:sp>
      <p:sp>
        <p:nvSpPr>
          <p:cNvPr id="603" name="Google Shape;603;p62"/>
          <p:cNvSpPr/>
          <p:nvPr/>
        </p:nvSpPr>
        <p:spPr>
          <a:xfrm>
            <a:off x="4784343" y="42031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Cloud/NoSQL Multi-Master Database </a:t>
            </a:r>
            <a:endParaRPr/>
          </a:p>
        </p:txBody>
      </p:sp>
      <p:sp>
        <p:nvSpPr>
          <p:cNvPr id="604" name="Google Shape;604;p62"/>
          <p:cNvSpPr/>
          <p:nvPr/>
        </p:nvSpPr>
        <p:spPr>
          <a:xfrm>
            <a:off x="4784343" y="2602929"/>
            <a:ext cx="3022410" cy="521686"/>
          </a:xfrm>
          <a:prstGeom prst="roundRect">
            <a:avLst>
              <a:gd fmla="val 1312" name="adj"/>
            </a:avLst>
          </a:prstGeom>
          <a:solidFill>
            <a:srgbClr val="F2F2F2"/>
          </a:solidFill>
          <a:ln cap="flat" cmpd="sng" w="12700">
            <a:solidFill>
              <a:srgbClr val="3F3F3F"/>
            </a:solidFill>
            <a:prstDash val="dash"/>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RESTful Services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5" name="Google Shape;605;p62"/>
          <p:cNvSpPr txBox="1"/>
          <p:nvPr/>
        </p:nvSpPr>
        <p:spPr>
          <a:xfrm>
            <a:off x="3844543" y="4123515"/>
            <a:ext cx="10728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Replication</a:t>
            </a:r>
            <a:endParaRPr/>
          </a:p>
        </p:txBody>
      </p:sp>
      <p:sp>
        <p:nvSpPr>
          <p:cNvPr id="606" name="Google Shape;606;p62"/>
          <p:cNvSpPr/>
          <p:nvPr/>
        </p:nvSpPr>
        <p:spPr>
          <a:xfrm>
            <a:off x="4619243" y="2396315"/>
            <a:ext cx="3302000" cy="3048000"/>
          </a:xfrm>
          <a:prstGeom prst="rect">
            <a:avLst/>
          </a:prstGeom>
          <a:noFill/>
          <a:ln cap="flat" cmpd="sng" w="19050">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cxnSp>
        <p:nvCxnSpPr>
          <p:cNvPr id="607" name="Google Shape;607;p62"/>
          <p:cNvCxnSpPr>
            <a:endCxn id="603" idx="1"/>
          </p:cNvCxnSpPr>
          <p:nvPr/>
        </p:nvCxnSpPr>
        <p:spPr>
          <a:xfrm flipH="1" rot="10800000">
            <a:off x="3857343" y="4463972"/>
            <a:ext cx="927000" cy="2400"/>
          </a:xfrm>
          <a:prstGeom prst="straightConnector1">
            <a:avLst/>
          </a:prstGeom>
          <a:noFill/>
          <a:ln cap="flat" cmpd="sng" w="28575">
            <a:solidFill>
              <a:srgbClr val="339966"/>
            </a:solidFill>
            <a:prstDash val="solid"/>
            <a:round/>
            <a:headEnd len="sm" w="sm" type="none"/>
            <a:tailEnd len="med" w="med" type="stealth"/>
          </a:ln>
        </p:spPr>
      </p:cxnSp>
      <p:cxnSp>
        <p:nvCxnSpPr>
          <p:cNvPr id="608" name="Google Shape;608;p62"/>
          <p:cNvCxnSpPr>
            <a:stCxn id="602" idx="1"/>
            <a:endCxn id="601" idx="3"/>
          </p:cNvCxnSpPr>
          <p:nvPr/>
        </p:nvCxnSpPr>
        <p:spPr>
          <a:xfrm rot="10800000">
            <a:off x="3882643" y="3634272"/>
            <a:ext cx="914400" cy="4200"/>
          </a:xfrm>
          <a:prstGeom prst="straightConnector1">
            <a:avLst/>
          </a:prstGeom>
          <a:noFill/>
          <a:ln cap="flat" cmpd="sng" w="28575">
            <a:solidFill>
              <a:srgbClr val="339966"/>
            </a:solidFill>
            <a:prstDash val="solid"/>
            <a:round/>
            <a:headEnd len="sm" w="sm" type="none"/>
            <a:tailEnd len="med" w="med" type="stealth"/>
          </a:ln>
        </p:spPr>
      </p:cxnSp>
      <p:sp>
        <p:nvSpPr>
          <p:cNvPr id="609" name="Google Shape;609;p62"/>
          <p:cNvSpPr txBox="1"/>
          <p:nvPr/>
        </p:nvSpPr>
        <p:spPr>
          <a:xfrm>
            <a:off x="3857243" y="3298015"/>
            <a:ext cx="10727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Notification</a:t>
            </a:r>
            <a:endParaRPr/>
          </a:p>
        </p:txBody>
      </p:sp>
      <p:sp>
        <p:nvSpPr>
          <p:cNvPr id="610" name="Google Shape;610;p62"/>
          <p:cNvSpPr txBox="1"/>
          <p:nvPr/>
        </p:nvSpPr>
        <p:spPr>
          <a:xfrm>
            <a:off x="5559043" y="4949015"/>
            <a:ext cx="15824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0F243E"/>
                </a:solidFill>
                <a:latin typeface="Calibri"/>
                <a:ea typeface="Calibri"/>
                <a:cs typeface="Calibri"/>
                <a:sym typeface="Calibri"/>
              </a:rPr>
              <a:t>Cloud Platform</a:t>
            </a:r>
            <a:endParaRPr/>
          </a:p>
          <a:p>
            <a:pPr indent="0" lvl="0" marL="0" marR="0" rtl="0" algn="ctr">
              <a:spcBef>
                <a:spcPts val="0"/>
              </a:spcBef>
              <a:spcAft>
                <a:spcPts val="0"/>
              </a:spcAft>
              <a:buNone/>
            </a:pPr>
            <a:r>
              <a:rPr lang="en-US" sz="1400">
                <a:solidFill>
                  <a:srgbClr val="0F243E"/>
                </a:solidFill>
                <a:latin typeface="Calibri"/>
                <a:ea typeface="Calibri"/>
                <a:cs typeface="Calibri"/>
                <a:sym typeface="Calibri"/>
              </a:rPr>
              <a:t>Cloud Datacenter</a:t>
            </a:r>
            <a:endParaRPr/>
          </a:p>
        </p:txBody>
      </p:sp>
      <p:sp>
        <p:nvSpPr>
          <p:cNvPr id="611" name="Google Shape;611;p62"/>
          <p:cNvSpPr/>
          <p:nvPr/>
        </p:nvSpPr>
        <p:spPr>
          <a:xfrm>
            <a:off x="46192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2" name="Google Shape;612;p62"/>
          <p:cNvSpPr/>
          <p:nvPr/>
        </p:nvSpPr>
        <p:spPr>
          <a:xfrm>
            <a:off x="57368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3" name="Google Shape;613;p62"/>
          <p:cNvSpPr/>
          <p:nvPr/>
        </p:nvSpPr>
        <p:spPr>
          <a:xfrm>
            <a:off x="68544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Why is Distributed Computing important?</a:t>
            </a:r>
            <a:endParaRPr/>
          </a:p>
        </p:txBody>
      </p:sp>
      <p:sp>
        <p:nvSpPr>
          <p:cNvPr id="110" name="Google Shape;110;p1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Scale</a:t>
            </a:r>
            <a:endParaRPr/>
          </a:p>
          <a:p>
            <a:pPr indent="-342900" lvl="0" marL="342900" rtl="0" algn="l">
              <a:spcBef>
                <a:spcPts val="640"/>
              </a:spcBef>
              <a:spcAft>
                <a:spcPts val="0"/>
              </a:spcAft>
              <a:buClr>
                <a:schemeClr val="dk1"/>
              </a:buClr>
              <a:buSzPts val="3200"/>
              <a:buChar char="•"/>
            </a:pPr>
            <a:r>
              <a:rPr lang="en-US"/>
              <a:t>Evolution</a:t>
            </a:r>
            <a:endParaRPr/>
          </a:p>
          <a:p>
            <a:pPr indent="-342900" lvl="0" marL="342900" rtl="0" algn="l">
              <a:spcBef>
                <a:spcPts val="640"/>
              </a:spcBef>
              <a:spcAft>
                <a:spcPts val="0"/>
              </a:spcAft>
              <a:buClr>
                <a:schemeClr val="dk1"/>
              </a:buClr>
              <a:buSzPts val="3200"/>
              <a:buChar char="•"/>
            </a:pPr>
            <a:r>
              <a:rPr lang="en-US"/>
              <a:t>Integration</a:t>
            </a:r>
            <a:endParaRPr/>
          </a:p>
          <a:p>
            <a:pPr indent="-342900" lvl="0" marL="342900" rtl="0" algn="l">
              <a:spcBef>
                <a:spcPts val="640"/>
              </a:spcBef>
              <a:spcAft>
                <a:spcPts val="0"/>
              </a:spcAft>
              <a:buClr>
                <a:schemeClr val="dk1"/>
              </a:buClr>
              <a:buSzPts val="3200"/>
              <a:buChar char="•"/>
            </a:pPr>
            <a:r>
              <a:rPr lang="en-US"/>
              <a:t>Cross-boundary</a:t>
            </a:r>
            <a:endParaRPr/>
          </a:p>
          <a:p>
            <a:pPr indent="-342900" lvl="0" marL="342900" rtl="0" algn="l">
              <a:spcBef>
                <a:spcPts val="640"/>
              </a:spcBef>
              <a:spcAft>
                <a:spcPts val="0"/>
              </a:spcAft>
              <a:buClr>
                <a:schemeClr val="dk1"/>
              </a:buClr>
              <a:buSzPts val="3200"/>
              <a:buChar char="•"/>
            </a:pPr>
            <a:r>
              <a:rPr lang="en-US"/>
              <a:t>Resilience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Anti-patterns</a:t>
            </a:r>
            <a:endParaRPr/>
          </a:p>
        </p:txBody>
      </p:sp>
      <p:sp>
        <p:nvSpPr>
          <p:cNvPr id="619" name="Google Shape;619;p6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sz="2000"/>
              <a:t>Use a full waterfall model</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budget time for integration test</a:t>
            </a:r>
            <a:endParaRPr/>
          </a:p>
          <a:p>
            <a:pPr indent="-285750" lvl="1" marL="742950" rtl="0" algn="l">
              <a:spcBef>
                <a:spcPts val="340"/>
              </a:spcBef>
              <a:spcAft>
                <a:spcPts val="0"/>
              </a:spcAft>
              <a:buClr>
                <a:schemeClr val="dk1"/>
              </a:buClr>
              <a:buSzPct val="100000"/>
              <a:buChar char="–"/>
            </a:pPr>
            <a:r>
              <a:rPr lang="en-US" sz="2000"/>
              <a:t>Assume that standard coding unit test-&gt;integration test will work</a:t>
            </a:r>
            <a:endParaRPr/>
          </a:p>
          <a:p>
            <a:pPr indent="-342900" lvl="0" marL="342900" rtl="0" algn="l">
              <a:spcBef>
                <a:spcPts val="340"/>
              </a:spcBef>
              <a:spcAft>
                <a:spcPts val="0"/>
              </a:spcAft>
              <a:buClr>
                <a:schemeClr val="dk1"/>
              </a:buClr>
              <a:buSzPct val="100000"/>
              <a:buChar char="•"/>
            </a:pPr>
            <a:r>
              <a:rPr lang="en-US" sz="2000"/>
              <a:t>Build unit tests that don</a:t>
            </a:r>
            <a:r>
              <a:rPr lang="en-US" sz="2000">
                <a:latin typeface="Arial"/>
                <a:ea typeface="Arial"/>
                <a:cs typeface="Arial"/>
                <a:sym typeface="Arial"/>
              </a:rPr>
              <a:t>’</a:t>
            </a:r>
            <a:r>
              <a:rPr lang="en-US" sz="2000"/>
              <a:t>t test interoperability</a:t>
            </a:r>
            <a:endParaRPr/>
          </a:p>
          <a:p>
            <a:pPr indent="-285750" lvl="1" marL="742950" rtl="0" algn="l">
              <a:spcBef>
                <a:spcPts val="340"/>
              </a:spcBef>
              <a:spcAft>
                <a:spcPts val="0"/>
              </a:spcAft>
              <a:buClr>
                <a:schemeClr val="dk1"/>
              </a:buClr>
              <a:buSzPct val="100000"/>
              <a:buChar char="–"/>
            </a:pPr>
            <a:r>
              <a:rPr lang="en-US" sz="2000"/>
              <a:t>E.g. Simulate XML request/response inside the calling system rather than calling a remote system</a:t>
            </a:r>
            <a:endParaRPr/>
          </a:p>
          <a:p>
            <a:pPr indent="-342900" lvl="0" marL="342900" rtl="0" algn="l">
              <a:spcBef>
                <a:spcPts val="340"/>
              </a:spcBef>
              <a:spcAft>
                <a:spcPts val="0"/>
              </a:spcAft>
              <a:buClr>
                <a:schemeClr val="dk1"/>
              </a:buClr>
              <a:buSzPct val="100000"/>
              <a:buChar char="•"/>
            </a:pPr>
            <a:r>
              <a:rPr lang="en-US" sz="2000"/>
              <a:t>Wait until all the systems are ready before starting any integration test</a:t>
            </a:r>
            <a:endParaRPr/>
          </a:p>
          <a:p>
            <a:pPr indent="-285750" lvl="1" marL="742950" rtl="0" algn="l">
              <a:spcBef>
                <a:spcPts val="340"/>
              </a:spcBef>
              <a:spcAft>
                <a:spcPts val="0"/>
              </a:spcAft>
              <a:buClr>
                <a:schemeClr val="dk1"/>
              </a:buClr>
              <a:buSzPct val="100000"/>
              <a:buChar char="–"/>
            </a:pPr>
            <a:r>
              <a:rPr lang="en-US" sz="2000"/>
              <a:t>A delay to one system will hold up testing all the others</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bother with continuous build and test</a:t>
            </a:r>
            <a:endParaRPr/>
          </a:p>
          <a:p>
            <a:pPr indent="-285750" lvl="1" marL="742950" rtl="0" algn="l">
              <a:spcBef>
                <a:spcPts val="340"/>
              </a:spcBef>
              <a:spcAft>
                <a:spcPts val="0"/>
              </a:spcAft>
              <a:buClr>
                <a:schemeClr val="dk1"/>
              </a:buClr>
              <a:buSzPct val="100000"/>
              <a:buChar char="–"/>
            </a:pPr>
            <a:r>
              <a:rPr lang="en-US" sz="2000"/>
              <a:t>Even better build by hand</a:t>
            </a:r>
            <a:endParaRPr/>
          </a:p>
          <a:p>
            <a:pPr indent="-285750" lvl="1" marL="742950" rtl="0" algn="l">
              <a:spcBef>
                <a:spcPts val="340"/>
              </a:spcBef>
              <a:spcAft>
                <a:spcPts val="0"/>
              </a:spcAft>
              <a:buClr>
                <a:schemeClr val="dk1"/>
              </a:buClr>
              <a:buSzPct val="100000"/>
              <a:buChar char="–"/>
            </a:pPr>
            <a:r>
              <a:rPr b="1" lang="en-US" sz="2000"/>
              <a:t>Even better </a:t>
            </a:r>
            <a:r>
              <a:rPr lang="en-US" sz="2000"/>
              <a:t>test by hand too</a:t>
            </a:r>
            <a:endParaRPr b="1" sz="2000"/>
          </a:p>
          <a:p>
            <a:pPr indent="-342900" lvl="0" marL="342900" rtl="0" algn="l">
              <a:spcBef>
                <a:spcPts val="340"/>
              </a:spcBef>
              <a:spcAft>
                <a:spcPts val="0"/>
              </a:spcAft>
              <a:buClr>
                <a:schemeClr val="dk1"/>
              </a:buClr>
              <a:buSzPct val="100000"/>
              <a:buChar char="•"/>
            </a:pPr>
            <a:r>
              <a:rPr lang="en-US" sz="2000"/>
              <a:t>Have a nice complex process to hand over from development to test</a:t>
            </a:r>
            <a:endParaRPr/>
          </a:p>
          <a:p>
            <a:pPr indent="-285750" lvl="1" marL="742950" rtl="0" algn="l">
              <a:spcBef>
                <a:spcPts val="340"/>
              </a:spcBef>
              <a:spcAft>
                <a:spcPts val="0"/>
              </a:spcAft>
              <a:buClr>
                <a:schemeClr val="dk1"/>
              </a:buClr>
              <a:buSzPct val="100000"/>
              <a:buChar char="–"/>
            </a:pPr>
            <a:r>
              <a:rPr lang="en-US" sz="2000"/>
              <a:t>That way each defect will take a long time</a:t>
            </a:r>
            <a:endParaRPr/>
          </a:p>
          <a:p>
            <a:pPr indent="-342900" lvl="0" marL="342900" rtl="0" algn="l">
              <a:spcBef>
                <a:spcPts val="340"/>
              </a:spcBef>
              <a:spcAft>
                <a:spcPts val="0"/>
              </a:spcAft>
              <a:buClr>
                <a:schemeClr val="dk1"/>
              </a:buClr>
              <a:buSzPct val="100000"/>
              <a:buChar char="•"/>
            </a:pPr>
            <a:r>
              <a:rPr lang="en-US" sz="2000"/>
              <a:t>Wait until the project is failing to find out your team doesn</a:t>
            </a:r>
            <a:r>
              <a:rPr lang="en-US" sz="2000">
                <a:latin typeface="Arial"/>
                <a:ea typeface="Arial"/>
                <a:cs typeface="Arial"/>
                <a:sym typeface="Arial"/>
              </a:rPr>
              <a:t>’</a:t>
            </a:r>
            <a:r>
              <a:rPr lang="en-US" sz="2000"/>
              <a:t>t have the skills</a:t>
            </a:r>
            <a:endParaRPr/>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nvSpPr>
        <p:spPr>
          <a:xfrm>
            <a:off x="5410200" y="5558550"/>
            <a:ext cx="36403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Source: Interview with Werner Vogels, ACM Queue</a:t>
            </a:r>
            <a:endParaRPr/>
          </a:p>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https://queue.acm.org/detail.cfm?id=1142065</a:t>
            </a:r>
            <a:endParaRPr sz="1200">
              <a:solidFill>
                <a:schemeClr val="dk1"/>
              </a:solidFill>
              <a:latin typeface="Trebuchet MS"/>
              <a:ea typeface="Trebuchet MS"/>
              <a:cs typeface="Trebuchet MS"/>
              <a:sym typeface="Trebuchet MS"/>
            </a:endParaRPr>
          </a:p>
        </p:txBody>
      </p:sp>
      <p:pic>
        <p:nvPicPr>
          <p:cNvPr id="117" name="Google Shape;117;p19"/>
          <p:cNvPicPr preferRelativeResize="0"/>
          <p:nvPr/>
        </p:nvPicPr>
        <p:blipFill rotWithShape="1">
          <a:blip r:embed="rId3">
            <a:alphaModFix/>
          </a:blip>
          <a:srcRect b="0" l="0" r="0" t="0"/>
          <a:stretch/>
        </p:blipFill>
        <p:spPr>
          <a:xfrm>
            <a:off x="60250" y="0"/>
            <a:ext cx="8991600" cy="562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a:t>
            </a:r>
            <a:r>
              <a:rPr lang="en-US"/>
              <a:t>Obidos</a:t>
            </a:r>
            <a:r>
              <a:rPr lang="en-US">
                <a:latin typeface="Arial"/>
                <a:ea typeface="Arial"/>
                <a:cs typeface="Arial"/>
                <a:sym typeface="Arial"/>
              </a:rPr>
              <a:t>”</a:t>
            </a:r>
            <a:endParaRPr/>
          </a:p>
        </p:txBody>
      </p:sp>
      <p:sp>
        <p:nvSpPr>
          <p:cNvPr id="124" name="Google Shape;124;p20"/>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5" name="Google Shape;125;p20"/>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6" name="Google Shape;126;p20"/>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7" name="Google Shape;127;p20"/>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sp>
        <p:nvSpPr>
          <p:cNvPr id="128" name="Google Shape;128;p20"/>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0"/>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30" name="Google Shape;130;p20"/>
          <p:cNvPicPr preferRelativeResize="0"/>
          <p:nvPr/>
        </p:nvPicPr>
        <p:blipFill rotWithShape="1">
          <a:blip r:embed="rId3">
            <a:alphaModFix/>
          </a:blip>
          <a:srcRect b="0" l="0" r="0" t="0"/>
          <a:stretch/>
        </p:blipFill>
        <p:spPr>
          <a:xfrm>
            <a:off x="1143000" y="2957512"/>
            <a:ext cx="1143000" cy="873125"/>
          </a:xfrm>
          <a:prstGeom prst="rect">
            <a:avLst/>
          </a:prstGeom>
          <a:noFill/>
          <a:ln>
            <a:noFill/>
          </a:ln>
        </p:spPr>
      </p:pic>
      <p:pic>
        <p:nvPicPr>
          <p:cNvPr descr="BD18215_" id="131" name="Google Shape;131;p20"/>
          <p:cNvPicPr preferRelativeResize="0"/>
          <p:nvPr/>
        </p:nvPicPr>
        <p:blipFill rotWithShape="1">
          <a:blip r:embed="rId3">
            <a:alphaModFix/>
          </a:blip>
          <a:srcRect b="0" l="0" r="0" t="0"/>
          <a:stretch/>
        </p:blipFill>
        <p:spPr>
          <a:xfrm>
            <a:off x="1295400" y="3109912"/>
            <a:ext cx="1143000" cy="873125"/>
          </a:xfrm>
          <a:prstGeom prst="rect">
            <a:avLst/>
          </a:prstGeom>
          <a:noFill/>
          <a:ln>
            <a:noFill/>
          </a:ln>
        </p:spPr>
      </p:pic>
      <p:pic>
        <p:nvPicPr>
          <p:cNvPr descr="BD18215_" id="132" name="Google Shape;132;p20"/>
          <p:cNvPicPr preferRelativeResize="0"/>
          <p:nvPr/>
        </p:nvPicPr>
        <p:blipFill rotWithShape="1">
          <a:blip r:embed="rId3">
            <a:alphaModFix/>
          </a:blip>
          <a:srcRect b="0" l="0" r="0" t="0"/>
          <a:stretch/>
        </p:blipFill>
        <p:spPr>
          <a:xfrm>
            <a:off x="1371600" y="3303587"/>
            <a:ext cx="1143000" cy="873125"/>
          </a:xfrm>
          <a:prstGeom prst="rect">
            <a:avLst/>
          </a:prstGeom>
          <a:noFill/>
          <a:ln>
            <a:noFill/>
          </a:ln>
        </p:spPr>
      </p:pic>
      <p:pic>
        <p:nvPicPr>
          <p:cNvPr descr="BD18215_" id="133" name="Google Shape;133;p20"/>
          <p:cNvPicPr preferRelativeResize="0"/>
          <p:nvPr/>
        </p:nvPicPr>
        <p:blipFill rotWithShape="1">
          <a:blip r:embed="rId3">
            <a:alphaModFix/>
          </a:blip>
          <a:srcRect b="0" l="0" r="0" t="0"/>
          <a:stretch/>
        </p:blipFill>
        <p:spPr>
          <a:xfrm>
            <a:off x="1447800" y="3497262"/>
            <a:ext cx="1143000" cy="87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But it was Successful!</a:t>
            </a:r>
            <a:endParaRPr/>
          </a:p>
        </p:txBody>
      </p:sp>
      <p:pic>
        <p:nvPicPr>
          <p:cNvPr id="140" name="Google Shape;140;p21"/>
          <p:cNvPicPr preferRelativeResize="0"/>
          <p:nvPr>
            <p:ph idx="1" type="body"/>
          </p:nvPr>
        </p:nvPicPr>
        <p:blipFill rotWithShape="1">
          <a:blip r:embed="rId3">
            <a:alphaModFix/>
          </a:blip>
          <a:srcRect b="0" l="0" r="0" t="0"/>
          <a:stretch/>
        </p:blipFill>
        <p:spPr>
          <a:xfrm>
            <a:off x="2209800" y="1524000"/>
            <a:ext cx="5105400" cy="382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Internet Scale Up</a:t>
            </a:r>
            <a:endParaRPr/>
          </a:p>
        </p:txBody>
      </p:sp>
      <p:sp>
        <p:nvSpPr>
          <p:cNvPr id="147" name="Google Shape;147;p22"/>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8" name="Google Shape;148;p22"/>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9" name="Google Shape;149;p22"/>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50" name="Google Shape;150;p22"/>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51" name="Google Shape;151;p22"/>
          <p:cNvPicPr preferRelativeResize="0"/>
          <p:nvPr/>
        </p:nvPicPr>
        <p:blipFill rotWithShape="1">
          <a:blip r:embed="rId3">
            <a:alphaModFix/>
          </a:blip>
          <a:srcRect b="0" l="0" r="0" t="0"/>
          <a:stretch/>
        </p:blipFill>
        <p:spPr>
          <a:xfrm>
            <a:off x="1918884" y="2514600"/>
            <a:ext cx="1143000" cy="962025"/>
          </a:xfrm>
          <a:prstGeom prst="rect">
            <a:avLst/>
          </a:prstGeom>
          <a:noFill/>
          <a:ln>
            <a:noFill/>
          </a:ln>
        </p:spPr>
      </p:pic>
      <p:pic>
        <p:nvPicPr>
          <p:cNvPr descr="BD18215_" id="152" name="Google Shape;152;p22"/>
          <p:cNvPicPr preferRelativeResize="0"/>
          <p:nvPr/>
        </p:nvPicPr>
        <p:blipFill rotWithShape="1">
          <a:blip r:embed="rId3">
            <a:alphaModFix/>
          </a:blip>
          <a:srcRect b="0" l="0" r="0" t="0"/>
          <a:stretch/>
        </p:blipFill>
        <p:spPr>
          <a:xfrm>
            <a:off x="1766484" y="2784475"/>
            <a:ext cx="1143000" cy="962025"/>
          </a:xfrm>
          <a:prstGeom prst="rect">
            <a:avLst/>
          </a:prstGeom>
          <a:noFill/>
          <a:ln>
            <a:noFill/>
          </a:ln>
        </p:spPr>
      </p:pic>
      <p:pic>
        <p:nvPicPr>
          <p:cNvPr descr="BD18215_" id="153" name="Google Shape;153;p22"/>
          <p:cNvPicPr preferRelativeResize="0"/>
          <p:nvPr/>
        </p:nvPicPr>
        <p:blipFill rotWithShape="1">
          <a:blip r:embed="rId3">
            <a:alphaModFix/>
          </a:blip>
          <a:srcRect b="0" l="0" r="0" t="0"/>
          <a:stretch/>
        </p:blipFill>
        <p:spPr>
          <a:xfrm>
            <a:off x="1614084" y="3054350"/>
            <a:ext cx="1143000" cy="962025"/>
          </a:xfrm>
          <a:prstGeom prst="rect">
            <a:avLst/>
          </a:prstGeom>
          <a:noFill/>
          <a:ln>
            <a:noFill/>
          </a:ln>
        </p:spPr>
      </p:pic>
      <p:sp>
        <p:nvSpPr>
          <p:cNvPr id="154" name="Google Shape;154;p22"/>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22"/>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56" name="Google Shape;156;p22"/>
          <p:cNvPicPr preferRelativeResize="0"/>
          <p:nvPr/>
        </p:nvPicPr>
        <p:blipFill rotWithShape="1">
          <a:blip r:embed="rId3">
            <a:alphaModFix/>
          </a:blip>
          <a:srcRect b="0" l="0" r="0" t="0"/>
          <a:stretch/>
        </p:blipFill>
        <p:spPr>
          <a:xfrm>
            <a:off x="2071284" y="2590800"/>
            <a:ext cx="1143000" cy="962025"/>
          </a:xfrm>
          <a:prstGeom prst="rect">
            <a:avLst/>
          </a:prstGeom>
          <a:noFill/>
          <a:ln>
            <a:noFill/>
          </a:ln>
        </p:spPr>
      </p:pic>
      <p:pic>
        <p:nvPicPr>
          <p:cNvPr descr="BD18215_" id="157" name="Google Shape;157;p22"/>
          <p:cNvPicPr preferRelativeResize="0"/>
          <p:nvPr/>
        </p:nvPicPr>
        <p:blipFill rotWithShape="1">
          <a:blip r:embed="rId3">
            <a:alphaModFix/>
          </a:blip>
          <a:srcRect b="0" l="0" r="0" t="0"/>
          <a:stretch/>
        </p:blipFill>
        <p:spPr>
          <a:xfrm>
            <a:off x="1918884" y="2860675"/>
            <a:ext cx="1143000" cy="962025"/>
          </a:xfrm>
          <a:prstGeom prst="rect">
            <a:avLst/>
          </a:prstGeom>
          <a:noFill/>
          <a:ln>
            <a:noFill/>
          </a:ln>
        </p:spPr>
      </p:pic>
      <p:pic>
        <p:nvPicPr>
          <p:cNvPr descr="BD18215_" id="158" name="Google Shape;158;p22"/>
          <p:cNvPicPr preferRelativeResize="0"/>
          <p:nvPr/>
        </p:nvPicPr>
        <p:blipFill rotWithShape="1">
          <a:blip r:embed="rId3">
            <a:alphaModFix/>
          </a:blip>
          <a:srcRect b="0" l="0" r="0" t="0"/>
          <a:stretch/>
        </p:blipFill>
        <p:spPr>
          <a:xfrm>
            <a:off x="1766484" y="3130550"/>
            <a:ext cx="1143000" cy="962025"/>
          </a:xfrm>
          <a:prstGeom prst="rect">
            <a:avLst/>
          </a:prstGeom>
          <a:noFill/>
          <a:ln>
            <a:noFill/>
          </a:ln>
        </p:spPr>
      </p:pic>
      <p:pic>
        <p:nvPicPr>
          <p:cNvPr descr="BD18215_" id="159" name="Google Shape;159;p22"/>
          <p:cNvPicPr preferRelativeResize="0"/>
          <p:nvPr/>
        </p:nvPicPr>
        <p:blipFill rotWithShape="1">
          <a:blip r:embed="rId3">
            <a:alphaModFix/>
          </a:blip>
          <a:srcRect b="0" l="0" r="0" t="0"/>
          <a:stretch/>
        </p:blipFill>
        <p:spPr>
          <a:xfrm>
            <a:off x="2071284" y="3311525"/>
            <a:ext cx="1143000" cy="962025"/>
          </a:xfrm>
          <a:prstGeom prst="rect">
            <a:avLst/>
          </a:prstGeom>
          <a:noFill/>
          <a:ln>
            <a:noFill/>
          </a:ln>
        </p:spPr>
      </p:pic>
      <p:pic>
        <p:nvPicPr>
          <p:cNvPr descr="BD18215_" id="160" name="Google Shape;160;p22"/>
          <p:cNvPicPr preferRelativeResize="0"/>
          <p:nvPr/>
        </p:nvPicPr>
        <p:blipFill rotWithShape="1">
          <a:blip r:embed="rId3">
            <a:alphaModFix/>
          </a:blip>
          <a:srcRect b="0" l="0" r="0" t="0"/>
          <a:stretch/>
        </p:blipFill>
        <p:spPr>
          <a:xfrm>
            <a:off x="1918884" y="3581400"/>
            <a:ext cx="1143000" cy="962025"/>
          </a:xfrm>
          <a:prstGeom prst="rect">
            <a:avLst/>
          </a:prstGeom>
          <a:noFill/>
          <a:ln>
            <a:noFill/>
          </a:ln>
        </p:spPr>
      </p:pic>
      <p:pic>
        <p:nvPicPr>
          <p:cNvPr descr="BD18215_" id="161" name="Google Shape;161;p22"/>
          <p:cNvPicPr preferRelativeResize="0"/>
          <p:nvPr/>
        </p:nvPicPr>
        <p:blipFill rotWithShape="1">
          <a:blip r:embed="rId3">
            <a:alphaModFix/>
          </a:blip>
          <a:srcRect b="0" l="0" r="0" t="0"/>
          <a:stretch/>
        </p:blipFill>
        <p:spPr>
          <a:xfrm>
            <a:off x="1766484" y="3851275"/>
            <a:ext cx="1143000" cy="962025"/>
          </a:xfrm>
          <a:prstGeom prst="rect">
            <a:avLst/>
          </a:prstGeom>
          <a:noFill/>
          <a:ln>
            <a:noFill/>
          </a:ln>
        </p:spPr>
      </p:pic>
      <p:pic>
        <p:nvPicPr>
          <p:cNvPr descr="BD18215_" id="162" name="Google Shape;162;p22"/>
          <p:cNvPicPr preferRelativeResize="0"/>
          <p:nvPr/>
        </p:nvPicPr>
        <p:blipFill rotWithShape="1">
          <a:blip r:embed="rId3">
            <a:alphaModFix/>
          </a:blip>
          <a:srcRect b="0" l="0" r="0" t="0"/>
          <a:stretch/>
        </p:blipFill>
        <p:spPr>
          <a:xfrm>
            <a:off x="1309284" y="2133600"/>
            <a:ext cx="1143000" cy="962025"/>
          </a:xfrm>
          <a:prstGeom prst="rect">
            <a:avLst/>
          </a:prstGeom>
          <a:noFill/>
          <a:ln>
            <a:noFill/>
          </a:ln>
        </p:spPr>
      </p:pic>
      <p:pic>
        <p:nvPicPr>
          <p:cNvPr descr="BD18215_" id="163" name="Google Shape;163;p22"/>
          <p:cNvPicPr preferRelativeResize="0"/>
          <p:nvPr/>
        </p:nvPicPr>
        <p:blipFill rotWithShape="1">
          <a:blip r:embed="rId3">
            <a:alphaModFix/>
          </a:blip>
          <a:srcRect b="0" l="0" r="0" t="0"/>
          <a:stretch/>
        </p:blipFill>
        <p:spPr>
          <a:xfrm>
            <a:off x="1156884" y="2403475"/>
            <a:ext cx="1143000" cy="962025"/>
          </a:xfrm>
          <a:prstGeom prst="rect">
            <a:avLst/>
          </a:prstGeom>
          <a:noFill/>
          <a:ln>
            <a:noFill/>
          </a:ln>
        </p:spPr>
      </p:pic>
      <p:pic>
        <p:nvPicPr>
          <p:cNvPr descr="BD18215_" id="164" name="Google Shape;164;p22"/>
          <p:cNvPicPr preferRelativeResize="0"/>
          <p:nvPr/>
        </p:nvPicPr>
        <p:blipFill rotWithShape="1">
          <a:blip r:embed="rId3">
            <a:alphaModFix/>
          </a:blip>
          <a:srcRect b="0" l="0" r="0" t="0"/>
          <a:stretch/>
        </p:blipFill>
        <p:spPr>
          <a:xfrm>
            <a:off x="1233084" y="3200400"/>
            <a:ext cx="1143000" cy="962025"/>
          </a:xfrm>
          <a:prstGeom prst="rect">
            <a:avLst/>
          </a:prstGeom>
          <a:noFill/>
          <a:ln>
            <a:noFill/>
          </a:ln>
        </p:spPr>
      </p:pic>
      <p:pic>
        <p:nvPicPr>
          <p:cNvPr descr="BD18215_" id="165" name="Google Shape;165;p22"/>
          <p:cNvPicPr preferRelativeResize="0"/>
          <p:nvPr/>
        </p:nvPicPr>
        <p:blipFill rotWithShape="1">
          <a:blip r:embed="rId3">
            <a:alphaModFix/>
          </a:blip>
          <a:srcRect b="0" l="0" r="0" t="0"/>
          <a:stretch/>
        </p:blipFill>
        <p:spPr>
          <a:xfrm>
            <a:off x="1918884" y="2168525"/>
            <a:ext cx="1143000" cy="962025"/>
          </a:xfrm>
          <a:prstGeom prst="rect">
            <a:avLst/>
          </a:prstGeom>
          <a:noFill/>
          <a:ln>
            <a:noFill/>
          </a:ln>
        </p:spPr>
      </p:pic>
      <p:pic>
        <p:nvPicPr>
          <p:cNvPr descr="BD18215_" id="166" name="Google Shape;166;p22"/>
          <p:cNvPicPr preferRelativeResize="0"/>
          <p:nvPr/>
        </p:nvPicPr>
        <p:blipFill rotWithShape="1">
          <a:blip r:embed="rId3">
            <a:alphaModFix/>
          </a:blip>
          <a:srcRect b="0" l="0" r="0" t="0"/>
          <a:stretch/>
        </p:blipFill>
        <p:spPr>
          <a:xfrm>
            <a:off x="1766484" y="2438400"/>
            <a:ext cx="1143000" cy="962025"/>
          </a:xfrm>
          <a:prstGeom prst="rect">
            <a:avLst/>
          </a:prstGeom>
          <a:noFill/>
          <a:ln>
            <a:noFill/>
          </a:ln>
        </p:spPr>
      </p:pic>
      <p:pic>
        <p:nvPicPr>
          <p:cNvPr descr="BD18215_" id="167" name="Google Shape;167;p22"/>
          <p:cNvPicPr preferRelativeResize="0"/>
          <p:nvPr/>
        </p:nvPicPr>
        <p:blipFill rotWithShape="1">
          <a:blip r:embed="rId3">
            <a:alphaModFix/>
          </a:blip>
          <a:srcRect b="0" l="0" r="0" t="0"/>
          <a:stretch/>
        </p:blipFill>
        <p:spPr>
          <a:xfrm>
            <a:off x="1614084" y="2708275"/>
            <a:ext cx="1143000" cy="96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